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9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79" r:id="rId27"/>
    <p:sldId id="281" r:id="rId28"/>
    <p:sldId id="282" r:id="rId29"/>
    <p:sldId id="283" r:id="rId30"/>
    <p:sldId id="290" r:id="rId31"/>
    <p:sldId id="291" r:id="rId32"/>
    <p:sldId id="285" r:id="rId33"/>
    <p:sldId id="286" r:id="rId34"/>
    <p:sldId id="287" r:id="rId35"/>
    <p:sldId id="288" r:id="rId36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60"/>
  </p:normalViewPr>
  <p:slideViewPr>
    <p:cSldViewPr>
      <p:cViewPr varScale="1">
        <p:scale>
          <a:sx n="65" d="100"/>
          <a:sy n="65" d="100"/>
        </p:scale>
        <p:origin x="708" y="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00268-7DEB-49A3-8C2B-D45EBD7C490F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6B194B-A357-4430-851F-B07B17E9C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45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ktot.net/blockchain-va-ung-dung-thuc-te-cua-no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seclab.uit.edu.vn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nseclab.uit.edu.vn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nseclab.uit.edu.vn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oinhako.com/bitcoin-mining-evolution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nseclab.uit.edu.vn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oinhako.com/bitcoin-mining-evolution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seclab.uit.edu.vn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ckchain.com/vi/btc/block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ckchain.com/vi/btc/block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bitcoinwiki.org/wiki/Peer-to-peer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inhte.vn/threads/tim-hieu-ve-ma-hoa-theo-kieu-binh-dan.2532192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nseclab.uit.edu.vn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nseclab.uit.edu.vn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antoanthongtin.vn/Detail.aspx?CatID=c251d538-7a3c-4fc7-81df-44a2de35883f&amp;NewsID=f25d2666-d463-4cec-a8d7-23c302b348f0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Nguồn ảnh: </a:t>
            </a:r>
            <a:r>
              <a:rPr lang="en-US">
                <a:hlinkClick r:id="rId3"/>
              </a:rPr>
              <a:t>https://oktot.net/blockchain-va-ung-dung-thuc-te-cua-no/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B194B-A357-4430-851F-B07B17E9CA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00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Nguồn ảnh: </a:t>
            </a:r>
            <a:r>
              <a:rPr lang="en-US">
                <a:hlinkClick r:id="rId3"/>
              </a:rPr>
              <a:t>https://inseclab.uit.edu.vn/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B194B-A357-4430-851F-B07B17E9CA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16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Nguồn ảnh: </a:t>
            </a:r>
            <a:r>
              <a:rPr lang="en-US">
                <a:hlinkClick r:id="rId3"/>
              </a:rPr>
              <a:t>https://inseclab.uit.edu.vn/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B194B-A357-4430-851F-B07B17E9CA4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B194B-A357-4430-851F-B07B17E9CA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31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Nguồn ảnh: </a:t>
            </a:r>
            <a:r>
              <a:rPr lang="en-US">
                <a:hlinkClick r:id="rId3"/>
              </a:rPr>
              <a:t>https://inseclab.uit.edu.vn/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B194B-A357-4430-851F-B07B17E9CA4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15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Nguồn ảnh: </a:t>
            </a:r>
            <a:r>
              <a:rPr lang="en-US">
                <a:hlinkClick r:id="rId3"/>
              </a:rPr>
              <a:t>https://blog.coinhako.com/bitcoin-mining-evolution/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B194B-A357-4430-851F-B07B17E9CA4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77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Nguồn ảnh:Nguồn ảnh: </a:t>
            </a:r>
            <a:r>
              <a:rPr lang="en-US">
                <a:hlinkClick r:id="rId3"/>
              </a:rPr>
              <a:t>https://inseclab.uit.edu.vn/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B194B-A357-4430-851F-B07B17E9CA4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69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Nguồn ảnh: </a:t>
            </a:r>
            <a:r>
              <a:rPr lang="en-US">
                <a:hlinkClick r:id="rId3"/>
              </a:rPr>
              <a:t>https://blog.coinhako.com/bitcoin-mining-evolution/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B194B-A357-4430-851F-B07B17E9CA4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60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Nguồn ảnh: </a:t>
            </a:r>
            <a:r>
              <a:rPr lang="en-US">
                <a:hlinkClick r:id="rId3"/>
              </a:rPr>
              <a:t>https://inseclab.uit.edu.vn/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B194B-A357-4430-851F-B07B17E9CA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17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Nguồn ảnh: </a:t>
            </a:r>
            <a:r>
              <a:rPr lang="en-US">
                <a:hlinkClick r:id="rId3"/>
              </a:rPr>
              <a:t>https://www.blockchain.com/vi/btc/block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B194B-A357-4430-851F-B07B17E9CA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87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Nguồn ảnh: </a:t>
            </a:r>
            <a:r>
              <a:rPr lang="en-US">
                <a:hlinkClick r:id="rId3"/>
              </a:rPr>
              <a:t>https://www.blockchain.com/vi/btc/block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B194B-A357-4430-851F-B07B17E9CA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74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Nguồn ảnh: </a:t>
            </a:r>
            <a:r>
              <a:rPr lang="en-US">
                <a:hlinkClick r:id="rId3"/>
              </a:rPr>
              <a:t>https://en.bitcoinwiki.org/wiki/Peer-to-peer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B194B-A357-4430-851F-B07B17E9CA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5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Nguồn ảnh: </a:t>
            </a:r>
            <a:r>
              <a:rPr lang="en-US">
                <a:hlinkClick r:id="rId3"/>
              </a:rPr>
              <a:t>https://tinhte.vn/threads/tim-hieu-ve-ma-hoa-theo-kieu-binh-dan.2532192/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B194B-A357-4430-851F-B07B17E9CA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83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Nguồn ảnh: </a:t>
            </a:r>
            <a:r>
              <a:rPr lang="en-US">
                <a:hlinkClick r:id="rId3"/>
              </a:rPr>
              <a:t>https://inseclab.uit.edu.vn/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B194B-A357-4430-851F-B07B17E9CA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29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Nguồn ảnh: </a:t>
            </a:r>
            <a:r>
              <a:rPr lang="en-US">
                <a:hlinkClick r:id="rId3"/>
              </a:rPr>
              <a:t>https://inseclab.uit.edu.vn/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B194B-A357-4430-851F-B07B17E9CA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44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Nguồn ảnh: </a:t>
            </a:r>
            <a:r>
              <a:rPr lang="en-US">
                <a:hlinkClick r:id="rId3"/>
              </a:rPr>
              <a:t>http://antoanthongtin.vn/Detail.aspx?CatID=c251d538-7a3c-4fc7-81df-44a2de35883f&amp;NewsID=f25d2666-d463-4cec-a8d7-23c302b348f0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B194B-A357-4430-851F-B07B17E9CA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62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93560"/>
            <a:ext cx="5204459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265175"/>
            <a:ext cx="5093335" cy="617220"/>
          </a:xfrm>
          <a:custGeom>
            <a:avLst/>
            <a:gdLst/>
            <a:ahLst/>
            <a:cxnLst/>
            <a:rect l="l" t="t" r="r" b="b"/>
            <a:pathLst>
              <a:path w="5093335" h="617219">
                <a:moveTo>
                  <a:pt x="0" y="617220"/>
                </a:moveTo>
                <a:lnTo>
                  <a:pt x="5093208" y="617220"/>
                </a:lnTo>
                <a:lnTo>
                  <a:pt x="5093208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8287" y="322579"/>
            <a:ext cx="1135542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420356" y="0"/>
            <a:ext cx="1248410" cy="6858000"/>
          </a:xfrm>
          <a:custGeom>
            <a:avLst/>
            <a:gdLst/>
            <a:ahLst/>
            <a:cxnLst/>
            <a:rect l="l" t="t" r="r" b="b"/>
            <a:pathLst>
              <a:path w="1248409" h="6858000">
                <a:moveTo>
                  <a:pt x="0" y="6858000"/>
                </a:moveTo>
                <a:lnTo>
                  <a:pt x="1248155" y="6858000"/>
                </a:lnTo>
                <a:lnTo>
                  <a:pt x="1248155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525011" y="0"/>
            <a:ext cx="1247140" cy="6858000"/>
          </a:xfrm>
          <a:custGeom>
            <a:avLst/>
            <a:gdLst/>
            <a:ahLst/>
            <a:cxnLst/>
            <a:rect l="l" t="t" r="r" b="b"/>
            <a:pathLst>
              <a:path w="1247139" h="6858000">
                <a:moveTo>
                  <a:pt x="0" y="6858000"/>
                </a:moveTo>
                <a:lnTo>
                  <a:pt x="1246632" y="6858000"/>
                </a:lnTo>
                <a:lnTo>
                  <a:pt x="124663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771644" y="0"/>
            <a:ext cx="2649220" cy="6858000"/>
          </a:xfrm>
          <a:custGeom>
            <a:avLst/>
            <a:gdLst/>
            <a:ahLst/>
            <a:cxnLst/>
            <a:rect l="l" t="t" r="r" b="b"/>
            <a:pathLst>
              <a:path w="2649220" h="6858000">
                <a:moveTo>
                  <a:pt x="0" y="6858000"/>
                </a:moveTo>
                <a:lnTo>
                  <a:pt x="2648711" y="6858000"/>
                </a:lnTo>
                <a:lnTo>
                  <a:pt x="2648711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041904" y="644651"/>
            <a:ext cx="5079492" cy="4003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39030" y="315849"/>
            <a:ext cx="3313938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1205" y="2057781"/>
            <a:ext cx="11289588" cy="1855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onvertstring.com/vi/Hash/SHA256" TargetMode="Externa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9" Type="http://schemas.openxmlformats.org/officeDocument/2006/relationships/image" Target="../media/image82.png"/><Relationship Id="rId3" Type="http://schemas.openxmlformats.org/officeDocument/2006/relationships/image" Target="../media/image11.png"/><Relationship Id="rId21" Type="http://schemas.openxmlformats.org/officeDocument/2006/relationships/image" Target="../media/image64.png"/><Relationship Id="rId34" Type="http://schemas.openxmlformats.org/officeDocument/2006/relationships/image" Target="../media/image77.png"/><Relationship Id="rId42" Type="http://schemas.openxmlformats.org/officeDocument/2006/relationships/image" Target="../media/image85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38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29" Type="http://schemas.openxmlformats.org/officeDocument/2006/relationships/image" Target="../media/image72.png"/><Relationship Id="rId41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37" Type="http://schemas.openxmlformats.org/officeDocument/2006/relationships/image" Target="../media/image80.png"/><Relationship Id="rId40" Type="http://schemas.openxmlformats.org/officeDocument/2006/relationships/image" Target="../media/image83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31" Type="http://schemas.openxmlformats.org/officeDocument/2006/relationships/image" Target="../media/image74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35" Type="http://schemas.openxmlformats.org/officeDocument/2006/relationships/image" Target="../media/image78.png"/><Relationship Id="rId43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26" Type="http://schemas.openxmlformats.org/officeDocument/2006/relationships/image" Target="../media/image72.png"/><Relationship Id="rId39" Type="http://schemas.openxmlformats.org/officeDocument/2006/relationships/image" Target="../media/image112.png"/><Relationship Id="rId3" Type="http://schemas.openxmlformats.org/officeDocument/2006/relationships/image" Target="../media/image11.png"/><Relationship Id="rId21" Type="http://schemas.openxmlformats.org/officeDocument/2006/relationships/image" Target="../media/image98.png"/><Relationship Id="rId34" Type="http://schemas.openxmlformats.org/officeDocument/2006/relationships/image" Target="../media/image107.png"/><Relationship Id="rId42" Type="http://schemas.openxmlformats.org/officeDocument/2006/relationships/image" Target="../media/image114.png"/><Relationship Id="rId47" Type="http://schemas.openxmlformats.org/officeDocument/2006/relationships/image" Target="../media/image119.jpg"/><Relationship Id="rId7" Type="http://schemas.openxmlformats.org/officeDocument/2006/relationships/image" Target="../media/image88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5" Type="http://schemas.openxmlformats.org/officeDocument/2006/relationships/image" Target="../media/image101.png"/><Relationship Id="rId33" Type="http://schemas.openxmlformats.org/officeDocument/2006/relationships/image" Target="../media/image106.png"/><Relationship Id="rId38" Type="http://schemas.openxmlformats.org/officeDocument/2006/relationships/image" Target="../media/image111.png"/><Relationship Id="rId46" Type="http://schemas.openxmlformats.org/officeDocument/2006/relationships/image" Target="../media/image118.jp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94.png"/><Relationship Id="rId20" Type="http://schemas.openxmlformats.org/officeDocument/2006/relationships/image" Target="../media/image97.png"/><Relationship Id="rId29" Type="http://schemas.openxmlformats.org/officeDocument/2006/relationships/image" Target="../media/image104.png"/><Relationship Id="rId41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11" Type="http://schemas.openxmlformats.org/officeDocument/2006/relationships/image" Target="../media/image56.png"/><Relationship Id="rId24" Type="http://schemas.openxmlformats.org/officeDocument/2006/relationships/image" Target="../media/image100.png"/><Relationship Id="rId32" Type="http://schemas.openxmlformats.org/officeDocument/2006/relationships/image" Target="../media/image77.png"/><Relationship Id="rId37" Type="http://schemas.openxmlformats.org/officeDocument/2006/relationships/image" Target="../media/image110.png"/><Relationship Id="rId40" Type="http://schemas.openxmlformats.org/officeDocument/2006/relationships/image" Target="../media/image113.png"/><Relationship Id="rId45" Type="http://schemas.openxmlformats.org/officeDocument/2006/relationships/image" Target="../media/image117.jpg"/><Relationship Id="rId5" Type="http://schemas.openxmlformats.org/officeDocument/2006/relationships/image" Target="../media/image48.png"/><Relationship Id="rId15" Type="http://schemas.openxmlformats.org/officeDocument/2006/relationships/image" Target="../media/image93.png"/><Relationship Id="rId23" Type="http://schemas.openxmlformats.org/officeDocument/2006/relationships/image" Target="../media/image99.png"/><Relationship Id="rId28" Type="http://schemas.openxmlformats.org/officeDocument/2006/relationships/image" Target="../media/image103.png"/><Relationship Id="rId36" Type="http://schemas.openxmlformats.org/officeDocument/2006/relationships/image" Target="../media/image109.png"/><Relationship Id="rId10" Type="http://schemas.openxmlformats.org/officeDocument/2006/relationships/image" Target="../media/image89.png"/><Relationship Id="rId19" Type="http://schemas.openxmlformats.org/officeDocument/2006/relationships/image" Target="../media/image64.png"/><Relationship Id="rId31" Type="http://schemas.openxmlformats.org/officeDocument/2006/relationships/image" Target="../media/image73.png"/><Relationship Id="rId44" Type="http://schemas.openxmlformats.org/officeDocument/2006/relationships/image" Target="../media/image116.jpg"/><Relationship Id="rId4" Type="http://schemas.openxmlformats.org/officeDocument/2006/relationships/image" Target="../media/image47.png"/><Relationship Id="rId9" Type="http://schemas.openxmlformats.org/officeDocument/2006/relationships/image" Target="../media/image54.png"/><Relationship Id="rId14" Type="http://schemas.openxmlformats.org/officeDocument/2006/relationships/image" Target="../media/image92.png"/><Relationship Id="rId22" Type="http://schemas.openxmlformats.org/officeDocument/2006/relationships/image" Target="../media/image65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Relationship Id="rId35" Type="http://schemas.openxmlformats.org/officeDocument/2006/relationships/image" Target="../media/image108.png"/><Relationship Id="rId43" Type="http://schemas.openxmlformats.org/officeDocument/2006/relationships/image" Target="../media/image11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26" Type="http://schemas.openxmlformats.org/officeDocument/2006/relationships/image" Target="../media/image72.png"/><Relationship Id="rId39" Type="http://schemas.openxmlformats.org/officeDocument/2006/relationships/image" Target="../media/image112.png"/><Relationship Id="rId3" Type="http://schemas.openxmlformats.org/officeDocument/2006/relationships/image" Target="../media/image11.png"/><Relationship Id="rId21" Type="http://schemas.openxmlformats.org/officeDocument/2006/relationships/image" Target="../media/image98.png"/><Relationship Id="rId34" Type="http://schemas.openxmlformats.org/officeDocument/2006/relationships/image" Target="../media/image107.png"/><Relationship Id="rId42" Type="http://schemas.openxmlformats.org/officeDocument/2006/relationships/image" Target="../media/image114.png"/><Relationship Id="rId7" Type="http://schemas.openxmlformats.org/officeDocument/2006/relationships/image" Target="../media/image88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5" Type="http://schemas.openxmlformats.org/officeDocument/2006/relationships/image" Target="../media/image101.png"/><Relationship Id="rId33" Type="http://schemas.openxmlformats.org/officeDocument/2006/relationships/image" Target="../media/image106.png"/><Relationship Id="rId38" Type="http://schemas.openxmlformats.org/officeDocument/2006/relationships/image" Target="../media/image11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94.png"/><Relationship Id="rId20" Type="http://schemas.openxmlformats.org/officeDocument/2006/relationships/image" Target="../media/image97.png"/><Relationship Id="rId29" Type="http://schemas.openxmlformats.org/officeDocument/2006/relationships/image" Target="../media/image104.png"/><Relationship Id="rId41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11" Type="http://schemas.openxmlformats.org/officeDocument/2006/relationships/image" Target="../media/image56.png"/><Relationship Id="rId24" Type="http://schemas.openxmlformats.org/officeDocument/2006/relationships/image" Target="../media/image100.png"/><Relationship Id="rId32" Type="http://schemas.openxmlformats.org/officeDocument/2006/relationships/image" Target="../media/image77.png"/><Relationship Id="rId37" Type="http://schemas.openxmlformats.org/officeDocument/2006/relationships/image" Target="../media/image110.png"/><Relationship Id="rId40" Type="http://schemas.openxmlformats.org/officeDocument/2006/relationships/image" Target="../media/image113.png"/><Relationship Id="rId5" Type="http://schemas.openxmlformats.org/officeDocument/2006/relationships/image" Target="../media/image48.png"/><Relationship Id="rId15" Type="http://schemas.openxmlformats.org/officeDocument/2006/relationships/image" Target="../media/image93.png"/><Relationship Id="rId23" Type="http://schemas.openxmlformats.org/officeDocument/2006/relationships/image" Target="../media/image99.png"/><Relationship Id="rId28" Type="http://schemas.openxmlformats.org/officeDocument/2006/relationships/image" Target="../media/image103.png"/><Relationship Id="rId36" Type="http://schemas.openxmlformats.org/officeDocument/2006/relationships/image" Target="../media/image109.png"/><Relationship Id="rId10" Type="http://schemas.openxmlformats.org/officeDocument/2006/relationships/image" Target="../media/image89.png"/><Relationship Id="rId19" Type="http://schemas.openxmlformats.org/officeDocument/2006/relationships/image" Target="../media/image64.png"/><Relationship Id="rId31" Type="http://schemas.openxmlformats.org/officeDocument/2006/relationships/image" Target="../media/image73.png"/><Relationship Id="rId44" Type="http://schemas.openxmlformats.org/officeDocument/2006/relationships/image" Target="../media/image120.png"/><Relationship Id="rId4" Type="http://schemas.openxmlformats.org/officeDocument/2006/relationships/image" Target="../media/image47.png"/><Relationship Id="rId9" Type="http://schemas.openxmlformats.org/officeDocument/2006/relationships/image" Target="../media/image54.png"/><Relationship Id="rId14" Type="http://schemas.openxmlformats.org/officeDocument/2006/relationships/image" Target="../media/image92.png"/><Relationship Id="rId22" Type="http://schemas.openxmlformats.org/officeDocument/2006/relationships/image" Target="../media/image65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Relationship Id="rId35" Type="http://schemas.openxmlformats.org/officeDocument/2006/relationships/image" Target="../media/image108.png"/><Relationship Id="rId43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26" Type="http://schemas.openxmlformats.org/officeDocument/2006/relationships/image" Target="../media/image142.png"/><Relationship Id="rId39" Type="http://schemas.openxmlformats.org/officeDocument/2006/relationships/image" Target="../media/image155.png"/><Relationship Id="rId3" Type="http://schemas.openxmlformats.org/officeDocument/2006/relationships/image" Target="../media/image47.png"/><Relationship Id="rId21" Type="http://schemas.openxmlformats.org/officeDocument/2006/relationships/image" Target="../media/image137.png"/><Relationship Id="rId34" Type="http://schemas.openxmlformats.org/officeDocument/2006/relationships/image" Target="../media/image150.png"/><Relationship Id="rId42" Type="http://schemas.openxmlformats.org/officeDocument/2006/relationships/image" Target="../media/image158.png"/><Relationship Id="rId47" Type="http://schemas.openxmlformats.org/officeDocument/2006/relationships/image" Target="../media/image163.png"/><Relationship Id="rId50" Type="http://schemas.openxmlformats.org/officeDocument/2006/relationships/image" Target="../media/image166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5" Type="http://schemas.openxmlformats.org/officeDocument/2006/relationships/image" Target="../media/image141.png"/><Relationship Id="rId33" Type="http://schemas.openxmlformats.org/officeDocument/2006/relationships/image" Target="../media/image149.png"/><Relationship Id="rId38" Type="http://schemas.openxmlformats.org/officeDocument/2006/relationships/image" Target="../media/image154.png"/><Relationship Id="rId46" Type="http://schemas.openxmlformats.org/officeDocument/2006/relationships/image" Target="../media/image162.png"/><Relationship Id="rId2" Type="http://schemas.openxmlformats.org/officeDocument/2006/relationships/image" Target="../media/image11.png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29" Type="http://schemas.openxmlformats.org/officeDocument/2006/relationships/image" Target="../media/image145.png"/><Relationship Id="rId41" Type="http://schemas.openxmlformats.org/officeDocument/2006/relationships/image" Target="../media/image1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24" Type="http://schemas.openxmlformats.org/officeDocument/2006/relationships/image" Target="../media/image140.png"/><Relationship Id="rId32" Type="http://schemas.openxmlformats.org/officeDocument/2006/relationships/image" Target="../media/image148.png"/><Relationship Id="rId37" Type="http://schemas.openxmlformats.org/officeDocument/2006/relationships/image" Target="../media/image153.png"/><Relationship Id="rId40" Type="http://schemas.openxmlformats.org/officeDocument/2006/relationships/image" Target="../media/image156.png"/><Relationship Id="rId45" Type="http://schemas.openxmlformats.org/officeDocument/2006/relationships/image" Target="../media/image161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23" Type="http://schemas.openxmlformats.org/officeDocument/2006/relationships/image" Target="../media/image139.png"/><Relationship Id="rId28" Type="http://schemas.openxmlformats.org/officeDocument/2006/relationships/image" Target="../media/image144.png"/><Relationship Id="rId36" Type="http://schemas.openxmlformats.org/officeDocument/2006/relationships/image" Target="../media/image152.png"/><Relationship Id="rId49" Type="http://schemas.openxmlformats.org/officeDocument/2006/relationships/image" Target="../media/image165.png"/><Relationship Id="rId10" Type="http://schemas.openxmlformats.org/officeDocument/2006/relationships/image" Target="../media/image126.png"/><Relationship Id="rId19" Type="http://schemas.openxmlformats.org/officeDocument/2006/relationships/image" Target="../media/image135.png"/><Relationship Id="rId31" Type="http://schemas.openxmlformats.org/officeDocument/2006/relationships/image" Target="../media/image147.png"/><Relationship Id="rId44" Type="http://schemas.openxmlformats.org/officeDocument/2006/relationships/image" Target="../media/image160.png"/><Relationship Id="rId52" Type="http://schemas.openxmlformats.org/officeDocument/2006/relationships/image" Target="../media/image168.jpg"/><Relationship Id="rId4" Type="http://schemas.openxmlformats.org/officeDocument/2006/relationships/image" Target="../media/image48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Relationship Id="rId22" Type="http://schemas.openxmlformats.org/officeDocument/2006/relationships/image" Target="../media/image138.png"/><Relationship Id="rId27" Type="http://schemas.openxmlformats.org/officeDocument/2006/relationships/image" Target="../media/image143.png"/><Relationship Id="rId30" Type="http://schemas.openxmlformats.org/officeDocument/2006/relationships/image" Target="../media/image146.png"/><Relationship Id="rId35" Type="http://schemas.openxmlformats.org/officeDocument/2006/relationships/image" Target="../media/image151.png"/><Relationship Id="rId43" Type="http://schemas.openxmlformats.org/officeDocument/2006/relationships/image" Target="../media/image159.png"/><Relationship Id="rId48" Type="http://schemas.openxmlformats.org/officeDocument/2006/relationships/image" Target="../media/image164.png"/><Relationship Id="rId8" Type="http://schemas.openxmlformats.org/officeDocument/2006/relationships/image" Target="../media/image124.png"/><Relationship Id="rId51" Type="http://schemas.openxmlformats.org/officeDocument/2006/relationships/image" Target="../media/image1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4351020"/>
          </a:xfrm>
          <a:custGeom>
            <a:avLst/>
            <a:gdLst/>
            <a:ahLst/>
            <a:cxnLst/>
            <a:rect l="l" t="t" r="r" b="b"/>
            <a:pathLst>
              <a:path w="12192000" h="4351020">
                <a:moveTo>
                  <a:pt x="12192000" y="0"/>
                </a:moveTo>
                <a:lnTo>
                  <a:pt x="0" y="0"/>
                </a:lnTo>
                <a:lnTo>
                  <a:pt x="12192000" y="4350912"/>
                </a:lnTo>
                <a:lnTo>
                  <a:pt x="12192000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32347" y="367283"/>
            <a:ext cx="5824728" cy="4590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6451" y="2512314"/>
            <a:ext cx="6694170" cy="1661352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555"/>
              </a:spcBef>
              <a:tabLst>
                <a:tab pos="1384935" algn="l"/>
              </a:tabLst>
            </a:pPr>
            <a:r>
              <a:rPr sz="5400">
                <a:solidFill>
                  <a:srgbClr val="2F2F2F"/>
                </a:solidFill>
              </a:rPr>
              <a:t>Se</a:t>
            </a:r>
            <a:r>
              <a:rPr lang="en-US" sz="5400">
                <a:solidFill>
                  <a:srgbClr val="2F2F2F"/>
                </a:solidFill>
              </a:rPr>
              <a:t>m</a:t>
            </a:r>
            <a:r>
              <a:rPr sz="5400">
                <a:solidFill>
                  <a:srgbClr val="2F2F2F"/>
                </a:solidFill>
              </a:rPr>
              <a:t>i</a:t>
            </a:r>
            <a:r>
              <a:rPr lang="en-US" sz="5400">
                <a:solidFill>
                  <a:srgbClr val="2F2F2F"/>
                </a:solidFill>
              </a:rPr>
              <a:t>n</a:t>
            </a:r>
            <a:r>
              <a:rPr sz="5400">
                <a:solidFill>
                  <a:srgbClr val="2F2F2F"/>
                </a:solidFill>
              </a:rPr>
              <a:t>ar </a:t>
            </a:r>
            <a:r>
              <a:rPr sz="5400" spc="-5" dirty="0">
                <a:solidFill>
                  <a:srgbClr val="2F2F2F"/>
                </a:solidFill>
              </a:rPr>
              <a:t>về Mô </a:t>
            </a:r>
            <a:r>
              <a:rPr sz="5400" dirty="0">
                <a:solidFill>
                  <a:srgbClr val="2F2F2F"/>
                </a:solidFill>
              </a:rPr>
              <a:t>hình  </a:t>
            </a:r>
            <a:r>
              <a:rPr sz="5400" spc="-5" dirty="0">
                <a:solidFill>
                  <a:srgbClr val="2F2F2F"/>
                </a:solidFill>
              </a:rPr>
              <a:t>của	</a:t>
            </a:r>
            <a:r>
              <a:rPr sz="5400" dirty="0">
                <a:solidFill>
                  <a:srgbClr val="2F2F2F"/>
                </a:solidFill>
              </a:rPr>
              <a:t>hệ </a:t>
            </a:r>
            <a:r>
              <a:rPr sz="5400" spc="-5" dirty="0">
                <a:solidFill>
                  <a:srgbClr val="2F2F2F"/>
                </a:solidFill>
              </a:rPr>
              <a:t>thống tiền</a:t>
            </a:r>
            <a:r>
              <a:rPr sz="5400" spc="-85" dirty="0">
                <a:solidFill>
                  <a:srgbClr val="2F2F2F"/>
                </a:solidFill>
              </a:rPr>
              <a:t> </a:t>
            </a:r>
            <a:r>
              <a:rPr sz="5400" spc="-5" dirty="0">
                <a:solidFill>
                  <a:srgbClr val="2F2F2F"/>
                </a:solidFill>
              </a:rPr>
              <a:t>ảo</a:t>
            </a:r>
            <a:endParaRPr sz="5400"/>
          </a:p>
        </p:txBody>
      </p:sp>
      <p:sp>
        <p:nvSpPr>
          <p:cNvPr id="6" name="object 6"/>
          <p:cNvSpPr txBox="1"/>
          <p:nvPr/>
        </p:nvSpPr>
        <p:spPr>
          <a:xfrm>
            <a:off x="206451" y="4669028"/>
            <a:ext cx="3535679" cy="10407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381000">
              <a:lnSpc>
                <a:spcPts val="1939"/>
              </a:lnSpc>
              <a:spcBef>
                <a:spcPts val="345"/>
              </a:spcBef>
            </a:pPr>
            <a:r>
              <a:rPr sz="1800" spc="-10" dirty="0">
                <a:solidFill>
                  <a:srgbClr val="2F2F2F"/>
                </a:solidFill>
                <a:latin typeface="Arial"/>
                <a:cs typeface="Arial"/>
              </a:rPr>
              <a:t>Nguyễn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Phi Hùng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- </a:t>
            </a:r>
            <a:r>
              <a:rPr sz="1800" spc="-10" dirty="0">
                <a:solidFill>
                  <a:srgbClr val="2F2F2F"/>
                </a:solidFill>
                <a:latin typeface="Arial"/>
                <a:cs typeface="Arial"/>
              </a:rPr>
              <a:t>17520068 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Lê Quốc Phương -17520134  </a:t>
            </a:r>
            <a:r>
              <a:rPr sz="1800" spc="-10" dirty="0">
                <a:solidFill>
                  <a:srgbClr val="2F2F2F"/>
                </a:solidFill>
                <a:latin typeface="Arial"/>
                <a:cs typeface="Arial"/>
              </a:rPr>
              <a:t>Huỳnh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Quốc </a:t>
            </a:r>
            <a:r>
              <a:rPr sz="1800" spc="-15" dirty="0">
                <a:solidFill>
                  <a:srgbClr val="2F2F2F"/>
                </a:solidFill>
                <a:latin typeface="Arial"/>
                <a:cs typeface="Arial"/>
              </a:rPr>
              <a:t>Trung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-</a:t>
            </a:r>
            <a:r>
              <a:rPr sz="1800" spc="-2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F2F2F"/>
                </a:solidFill>
                <a:latin typeface="Arial"/>
                <a:cs typeface="Arial"/>
              </a:rPr>
              <a:t>17520184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925"/>
              </a:lnSpc>
            </a:pPr>
            <a:r>
              <a:rPr sz="1800" spc="-10" dirty="0">
                <a:solidFill>
                  <a:srgbClr val="2F2F2F"/>
                </a:solidFill>
                <a:latin typeface="Arial"/>
                <a:cs typeface="Arial"/>
              </a:rPr>
              <a:t>Nguyễn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Lê </a:t>
            </a:r>
            <a:r>
              <a:rPr sz="1800" spc="-15" dirty="0">
                <a:solidFill>
                  <a:srgbClr val="2F2F2F"/>
                </a:solidFill>
                <a:latin typeface="Arial"/>
                <a:cs typeface="Arial"/>
              </a:rPr>
              <a:t>Việt </a:t>
            </a:r>
            <a:r>
              <a:rPr sz="1800" spc="-10" dirty="0">
                <a:solidFill>
                  <a:srgbClr val="2F2F2F"/>
                </a:solidFill>
                <a:latin typeface="Arial"/>
                <a:cs typeface="Arial"/>
              </a:rPr>
              <a:t>Hoàng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-</a:t>
            </a:r>
            <a:r>
              <a:rPr sz="1800" spc="6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F2F2F"/>
                </a:solidFill>
                <a:latin typeface="Arial"/>
                <a:cs typeface="Arial"/>
              </a:rPr>
              <a:t>17520513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8287" y="322579"/>
            <a:ext cx="4469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Cấu trúc của</a:t>
            </a:r>
            <a:r>
              <a:rPr sz="30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Blockchain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0537" y="1063244"/>
            <a:ext cx="278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Cấu trúc của</a:t>
            </a:r>
            <a:r>
              <a:rPr sz="2400" b="1" spc="-80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Block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83079" y="1653539"/>
            <a:ext cx="8912352" cy="4457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5204459" cy="755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5175"/>
            <a:ext cx="5093335" cy="617220"/>
          </a:xfrm>
          <a:custGeom>
            <a:avLst/>
            <a:gdLst/>
            <a:ahLst/>
            <a:cxnLst/>
            <a:rect l="l" t="t" r="r" b="b"/>
            <a:pathLst>
              <a:path w="5093335" h="617219">
                <a:moveTo>
                  <a:pt x="0" y="617220"/>
                </a:moveTo>
                <a:lnTo>
                  <a:pt x="5093208" y="617220"/>
                </a:lnTo>
                <a:lnTo>
                  <a:pt x="5093208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8287" y="322579"/>
            <a:ext cx="4469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Cấu trúc của</a:t>
            </a:r>
            <a:r>
              <a:rPr sz="3000" spc="-85" dirty="0"/>
              <a:t> </a:t>
            </a:r>
            <a:r>
              <a:rPr sz="3000" spc="-5" dirty="0"/>
              <a:t>Blockchain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5905929" y="2031917"/>
            <a:ext cx="5571585" cy="26179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0537" y="893284"/>
            <a:ext cx="4116704" cy="2108835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sz="2400" b="1" dirty="0">
                <a:solidFill>
                  <a:srgbClr val="FD9900"/>
                </a:solidFill>
                <a:latin typeface="Arial"/>
                <a:cs typeface="Arial"/>
              </a:rPr>
              <a:t>Mạng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ngang</a:t>
            </a:r>
            <a:r>
              <a:rPr sz="2400" b="1" spc="-30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hàng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2400" spc="-5" dirty="0">
                <a:solidFill>
                  <a:srgbClr val="2F2F2F"/>
                </a:solidFill>
                <a:latin typeface="Arial"/>
                <a:cs typeface="Arial"/>
              </a:rPr>
              <a:t>Peer </a:t>
            </a:r>
            <a:r>
              <a:rPr sz="2400" dirty="0">
                <a:solidFill>
                  <a:srgbClr val="2F2F2F"/>
                </a:solidFill>
                <a:latin typeface="Arial"/>
                <a:cs typeface="Arial"/>
              </a:rPr>
              <a:t>to </a:t>
            </a:r>
            <a:r>
              <a:rPr sz="2400" spc="-5" dirty="0">
                <a:solidFill>
                  <a:srgbClr val="2F2F2F"/>
                </a:solidFill>
                <a:latin typeface="Arial"/>
                <a:cs typeface="Arial"/>
              </a:rPr>
              <a:t>Peer</a:t>
            </a:r>
            <a:r>
              <a:rPr sz="2400" spc="-2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Arial"/>
                <a:cs typeface="Arial"/>
              </a:rPr>
              <a:t>Networking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Clr>
                <a:srgbClr val="FD9900"/>
              </a:buClr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Không có máy</a:t>
            </a:r>
            <a:r>
              <a:rPr sz="2000" spc="-6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chủ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lr>
                <a:srgbClr val="FD9900"/>
              </a:buClr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Các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node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được kết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nối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trược</a:t>
            </a:r>
            <a:r>
              <a:rPr sz="2000" spc="-14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tiếp  với</a:t>
            </a:r>
            <a:r>
              <a:rPr sz="2000" spc="-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nhau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5204459" cy="755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5175"/>
            <a:ext cx="5093335" cy="617220"/>
          </a:xfrm>
          <a:custGeom>
            <a:avLst/>
            <a:gdLst/>
            <a:ahLst/>
            <a:cxnLst/>
            <a:rect l="l" t="t" r="r" b="b"/>
            <a:pathLst>
              <a:path w="5093335" h="617219">
                <a:moveTo>
                  <a:pt x="0" y="617220"/>
                </a:moveTo>
                <a:lnTo>
                  <a:pt x="5093208" y="617220"/>
                </a:lnTo>
                <a:lnTo>
                  <a:pt x="5093208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8287" y="322579"/>
            <a:ext cx="4469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Cấu trúc của</a:t>
            </a:r>
            <a:r>
              <a:rPr sz="3000" spc="-85" dirty="0"/>
              <a:t> </a:t>
            </a:r>
            <a:r>
              <a:rPr sz="3000" spc="-5" dirty="0"/>
              <a:t>Blockchain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440537" y="1063244"/>
            <a:ext cx="400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D9900"/>
                </a:solidFill>
                <a:latin typeface="Arial"/>
                <a:cs typeface="Arial"/>
              </a:rPr>
              <a:t>Mật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mã </a:t>
            </a:r>
            <a:r>
              <a:rPr sz="2400" b="1" dirty="0">
                <a:solidFill>
                  <a:srgbClr val="FD9900"/>
                </a:solidFill>
                <a:latin typeface="Arial"/>
                <a:cs typeface="Arial"/>
              </a:rPr>
              <a:t>hóa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khóa công</a:t>
            </a:r>
            <a:r>
              <a:rPr sz="2400" b="1" spc="-114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khai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0537" y="1678889"/>
            <a:ext cx="2120900" cy="941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FD9900"/>
              </a:buClr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Khóa cá</a:t>
            </a:r>
            <a:r>
              <a:rPr sz="2000" spc="-6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nhân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FD9900"/>
              </a:buClr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Khóa công</a:t>
            </a:r>
            <a:r>
              <a:rPr sz="2000" spc="-9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khai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FD9900"/>
              </a:buClr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Chữ ký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điện</a:t>
            </a:r>
            <a:r>
              <a:rPr sz="2000" spc="-9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tử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42580" y="1527881"/>
            <a:ext cx="6158119" cy="30725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54751" y="1112646"/>
            <a:ext cx="50031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D9900"/>
                </a:solidFill>
                <a:latin typeface="Arial"/>
                <a:cs typeface="Arial"/>
              </a:rPr>
              <a:t>RSA: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thuật toán mật mã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hóa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khóa công</a:t>
            </a:r>
            <a:r>
              <a:rPr sz="2000" spc="-19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khai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5204459" cy="755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5175"/>
            <a:ext cx="5093335" cy="617220"/>
          </a:xfrm>
          <a:custGeom>
            <a:avLst/>
            <a:gdLst/>
            <a:ahLst/>
            <a:cxnLst/>
            <a:rect l="l" t="t" r="r" b="b"/>
            <a:pathLst>
              <a:path w="5093335" h="617219">
                <a:moveTo>
                  <a:pt x="0" y="617220"/>
                </a:moveTo>
                <a:lnTo>
                  <a:pt x="5093208" y="617220"/>
                </a:lnTo>
                <a:lnTo>
                  <a:pt x="5093208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8287" y="322579"/>
            <a:ext cx="4469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Cấu trúc của</a:t>
            </a:r>
            <a:r>
              <a:rPr sz="3000" spc="-85" dirty="0"/>
              <a:t> </a:t>
            </a:r>
            <a:r>
              <a:rPr sz="3000" spc="-5" dirty="0"/>
              <a:t>Blockchain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5093208" y="1178052"/>
            <a:ext cx="6652259" cy="4949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72583" y="6313423"/>
            <a:ext cx="37325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12121"/>
                </a:solidFill>
                <a:latin typeface="Arial"/>
                <a:cs typeface="Arial"/>
              </a:rPr>
              <a:t>Sơ </a:t>
            </a: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đồ </a:t>
            </a:r>
            <a:r>
              <a:rPr sz="1800" dirty="0">
                <a:solidFill>
                  <a:srgbClr val="212121"/>
                </a:solidFill>
                <a:latin typeface="Arial"/>
                <a:cs typeface="Arial"/>
              </a:rPr>
              <a:t>tạo và </a:t>
            </a: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kiểm </a:t>
            </a:r>
            <a:r>
              <a:rPr sz="1800" dirty="0">
                <a:solidFill>
                  <a:srgbClr val="212121"/>
                </a:solidFill>
                <a:latin typeface="Arial"/>
                <a:cs typeface="Arial"/>
              </a:rPr>
              <a:t>tra </a:t>
            </a: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chữ </a:t>
            </a:r>
            <a:r>
              <a:rPr sz="1800" dirty="0">
                <a:solidFill>
                  <a:srgbClr val="212121"/>
                </a:solidFill>
                <a:latin typeface="Arial"/>
                <a:cs typeface="Arial"/>
              </a:rPr>
              <a:t>ký </a:t>
            </a: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điện</a:t>
            </a:r>
            <a:r>
              <a:rPr sz="1800" spc="-8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12121"/>
                </a:solidFill>
                <a:latin typeface="Arial"/>
                <a:cs typeface="Arial"/>
              </a:rPr>
              <a:t>tử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0537" y="1063244"/>
            <a:ext cx="4000500" cy="2176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D9900"/>
                </a:solidFill>
                <a:latin typeface="Arial"/>
                <a:cs typeface="Arial"/>
              </a:rPr>
              <a:t>Mật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mã </a:t>
            </a:r>
            <a:r>
              <a:rPr sz="2400" b="1" dirty="0">
                <a:solidFill>
                  <a:srgbClr val="FD9900"/>
                </a:solidFill>
                <a:latin typeface="Arial"/>
                <a:cs typeface="Arial"/>
              </a:rPr>
              <a:t>hóa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khóa công</a:t>
            </a:r>
            <a:r>
              <a:rPr sz="2400" b="1" spc="-114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khai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70"/>
              </a:spcBef>
            </a:pPr>
            <a:r>
              <a:rPr sz="2400" spc="-5" dirty="0">
                <a:solidFill>
                  <a:srgbClr val="2F2F2F"/>
                </a:solidFill>
                <a:latin typeface="Arial"/>
                <a:cs typeface="Arial"/>
              </a:rPr>
              <a:t>Chữ </a:t>
            </a:r>
            <a:r>
              <a:rPr sz="2400" dirty="0">
                <a:solidFill>
                  <a:srgbClr val="2F2F2F"/>
                </a:solidFill>
                <a:latin typeface="Arial"/>
                <a:cs typeface="Arial"/>
              </a:rPr>
              <a:t>ký </a:t>
            </a:r>
            <a:r>
              <a:rPr sz="2400" spc="-5" dirty="0">
                <a:solidFill>
                  <a:srgbClr val="2F2F2F"/>
                </a:solidFill>
                <a:latin typeface="Arial"/>
                <a:cs typeface="Arial"/>
              </a:rPr>
              <a:t>điện</a:t>
            </a:r>
            <a:r>
              <a:rPr sz="2400" dirty="0">
                <a:solidFill>
                  <a:srgbClr val="2F2F2F"/>
                </a:solidFill>
                <a:latin typeface="Arial"/>
                <a:cs typeface="Arial"/>
              </a:rPr>
              <a:t> tử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000"/>
              </a:spcBef>
              <a:buClr>
                <a:srgbClr val="FD9900"/>
              </a:buClr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474747"/>
                </a:solidFill>
                <a:latin typeface="Arial"/>
                <a:cs typeface="Arial"/>
              </a:rPr>
              <a:t>Khả năng xác định nguồn</a:t>
            </a:r>
            <a:r>
              <a:rPr sz="2000" spc="-70" dirty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74747"/>
                </a:solidFill>
                <a:latin typeface="Arial"/>
                <a:cs typeface="Arial"/>
              </a:rPr>
              <a:t>gốc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FD9900"/>
              </a:buClr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474747"/>
                </a:solidFill>
                <a:latin typeface="Arial"/>
                <a:cs typeface="Arial"/>
              </a:rPr>
              <a:t>Tính toàn</a:t>
            </a:r>
            <a:r>
              <a:rPr sz="2000" spc="-40" dirty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74747"/>
                </a:solidFill>
                <a:latin typeface="Arial"/>
                <a:cs typeface="Arial"/>
              </a:rPr>
              <a:t>vẹn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FD9900"/>
              </a:buClr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474747"/>
                </a:solidFill>
                <a:latin typeface="Arial"/>
                <a:cs typeface="Arial"/>
              </a:rPr>
              <a:t>Tính không thể </a:t>
            </a:r>
            <a:r>
              <a:rPr sz="2000" spc="-5" dirty="0">
                <a:solidFill>
                  <a:srgbClr val="474747"/>
                </a:solidFill>
                <a:latin typeface="Arial"/>
                <a:cs typeface="Arial"/>
              </a:rPr>
              <a:t>phủ</a:t>
            </a:r>
            <a:r>
              <a:rPr sz="2000" spc="-95" dirty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74747"/>
                </a:solidFill>
                <a:latin typeface="Arial"/>
                <a:cs typeface="Arial"/>
              </a:rPr>
              <a:t>nhận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5204459" cy="755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5175"/>
            <a:ext cx="5093335" cy="617220"/>
          </a:xfrm>
          <a:custGeom>
            <a:avLst/>
            <a:gdLst/>
            <a:ahLst/>
            <a:cxnLst/>
            <a:rect l="l" t="t" r="r" b="b"/>
            <a:pathLst>
              <a:path w="5093335" h="617219">
                <a:moveTo>
                  <a:pt x="0" y="617220"/>
                </a:moveTo>
                <a:lnTo>
                  <a:pt x="5093208" y="617220"/>
                </a:lnTo>
                <a:lnTo>
                  <a:pt x="5093208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8287" y="322579"/>
            <a:ext cx="4469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Cấu trúc của</a:t>
            </a:r>
            <a:r>
              <a:rPr sz="3000" spc="-85" dirty="0"/>
              <a:t> </a:t>
            </a:r>
            <a:r>
              <a:rPr sz="3000" spc="-5" dirty="0"/>
              <a:t>Blockchain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440537" y="1063244"/>
            <a:ext cx="1635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Cây</a:t>
            </a:r>
            <a:r>
              <a:rPr sz="2400" b="1" spc="-50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Merkel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62144" y="1536882"/>
            <a:ext cx="7151699" cy="33345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0537" y="1680717"/>
            <a:ext cx="4678680" cy="3544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Thay đổi bất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cứ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giá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trị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nào trong</a:t>
            </a:r>
            <a:r>
              <a:rPr sz="1800" spc="-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merkle</a:t>
            </a:r>
            <a:endParaRPr sz="1800">
              <a:latin typeface="Arial"/>
              <a:cs typeface="Arial"/>
            </a:endParaRPr>
          </a:p>
          <a:p>
            <a:pPr marL="299085" marR="256540">
              <a:lnSpc>
                <a:spcPct val="100000"/>
              </a:lnSpc>
            </a:pP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tree, hoặc các giá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trị tạo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nên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sẽ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làm thay  đổi merkle</a:t>
            </a:r>
            <a:r>
              <a:rPr sz="1800" spc="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root</a:t>
            </a:r>
            <a:endParaRPr sz="1800">
              <a:latin typeface="Arial"/>
              <a:cs typeface="Arial"/>
            </a:endParaRPr>
          </a:p>
          <a:p>
            <a:pPr marL="299085" marR="361950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1800" spc="-15" dirty="0">
                <a:solidFill>
                  <a:srgbClr val="2F2F2F"/>
                </a:solidFill>
                <a:latin typeface="Arial"/>
                <a:cs typeface="Arial"/>
              </a:rPr>
              <a:t>Việc </a:t>
            </a:r>
            <a:r>
              <a:rPr sz="1800" spc="-10" dirty="0">
                <a:solidFill>
                  <a:srgbClr val="2F2F2F"/>
                </a:solidFill>
                <a:latin typeface="Arial"/>
                <a:cs typeface="Arial"/>
              </a:rPr>
              <a:t>xác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nhận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một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dữ liệu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có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thuộc  merkle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tree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hay không diễn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ra rất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đơn  giản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và </a:t>
            </a:r>
            <a:r>
              <a:rPr sz="1800" spc="-10" dirty="0">
                <a:solidFill>
                  <a:srgbClr val="2F2F2F"/>
                </a:solidFill>
                <a:latin typeface="Arial"/>
                <a:cs typeface="Arial"/>
              </a:rPr>
              <a:t>nhanh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chóng,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sự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thật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ta có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thể  check dữ </a:t>
            </a:r>
            <a:r>
              <a:rPr sz="1800" spc="-10" dirty="0">
                <a:solidFill>
                  <a:srgbClr val="2F2F2F"/>
                </a:solidFill>
                <a:latin typeface="Arial"/>
                <a:cs typeface="Arial"/>
              </a:rPr>
              <a:t>liệu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với độ </a:t>
            </a:r>
            <a:r>
              <a:rPr sz="1800" spc="-10" dirty="0">
                <a:solidFill>
                  <a:srgbClr val="2F2F2F"/>
                </a:solidFill>
                <a:latin typeface="Arial"/>
                <a:cs typeface="Arial"/>
              </a:rPr>
              <a:t>phức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tạp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O(log2N)  (N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số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lá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của</a:t>
            </a:r>
            <a:r>
              <a:rPr sz="1800" spc="-10" dirty="0">
                <a:solidFill>
                  <a:srgbClr val="2F2F2F"/>
                </a:solidFill>
                <a:latin typeface="Arial"/>
                <a:cs typeface="Arial"/>
              </a:rPr>
              <a:t> cây)</a:t>
            </a:r>
            <a:endParaRPr sz="1800">
              <a:latin typeface="Arial"/>
              <a:cs typeface="Arial"/>
            </a:endParaRPr>
          </a:p>
          <a:p>
            <a:pPr marL="299085" marR="713740" indent="-286385">
              <a:lnSpc>
                <a:spcPct val="100000"/>
              </a:lnSpc>
              <a:spcBef>
                <a:spcPts val="5"/>
              </a:spcBef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Chỉ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cần merkle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root để xác định tính  toàn</a:t>
            </a:r>
            <a:r>
              <a:rPr sz="1800" spc="-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vẹn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39"/>
              </a:spcBef>
            </a:pPr>
            <a:r>
              <a:rPr sz="1800" u="heavy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5"/>
              </a:rPr>
              <a:t>http:/</a:t>
            </a:r>
            <a:r>
              <a:rPr sz="1800" u="heavy" spc="5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5"/>
              </a:rPr>
              <a:t>/</a:t>
            </a:r>
            <a:r>
              <a:rPr sz="1800" u="heavy" spc="-35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5"/>
              </a:rPr>
              <a:t>ww</a:t>
            </a:r>
            <a:r>
              <a:rPr sz="1800" u="heavy" spc="-120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5"/>
              </a:rPr>
              <a:t>w</a:t>
            </a:r>
            <a:r>
              <a:rPr sz="1800" u="heavy" spc="-5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5"/>
              </a:rPr>
              <a:t>.co</a:t>
            </a:r>
            <a:r>
              <a:rPr sz="1800" u="heavy" spc="-15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5"/>
              </a:rPr>
              <a:t>n</a:t>
            </a:r>
            <a:r>
              <a:rPr sz="1800" u="heavy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5"/>
              </a:rPr>
              <a:t>vertstrin</a:t>
            </a:r>
            <a:r>
              <a:rPr sz="1800" u="heavy" spc="-5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5"/>
              </a:rPr>
              <a:t>g.c</a:t>
            </a:r>
            <a:r>
              <a:rPr sz="1800" u="heavy" spc="-15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5"/>
              </a:rPr>
              <a:t>o</a:t>
            </a:r>
            <a:r>
              <a:rPr sz="1800" u="heavy" spc="-5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5"/>
              </a:rPr>
              <a:t>m/vi/Has</a:t>
            </a:r>
            <a:r>
              <a:rPr sz="1800" u="heavy" spc="-15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5"/>
              </a:rPr>
              <a:t>h</a:t>
            </a:r>
            <a:r>
              <a:rPr sz="1800" u="heavy" spc="-5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5"/>
              </a:rPr>
              <a:t>/SH</a:t>
            </a:r>
            <a:r>
              <a:rPr sz="1800" u="heavy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5"/>
              </a:rPr>
              <a:t>A</a:t>
            </a:r>
            <a:r>
              <a:rPr sz="1800" u="heavy" spc="-5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5"/>
              </a:rPr>
              <a:t>2</a:t>
            </a:r>
            <a:r>
              <a:rPr sz="1800" u="heavy" spc="-15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5"/>
              </a:rPr>
              <a:t>5</a:t>
            </a:r>
            <a:r>
              <a:rPr sz="1800" u="heavy" spc="-5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  <a:hlinkClick r:id="rId5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64705" y="1157096"/>
            <a:ext cx="2711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Thuật toán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hash</a:t>
            </a:r>
            <a:r>
              <a:rPr sz="1800" b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FF0000"/>
                </a:solidFill>
                <a:latin typeface="Arial"/>
                <a:cs typeface="Arial"/>
              </a:rPr>
              <a:t>SHA256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8287" y="322579"/>
            <a:ext cx="4469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Cấu trúc của</a:t>
            </a:r>
            <a:r>
              <a:rPr sz="30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Blockchain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0537" y="1063244"/>
            <a:ext cx="1635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Cây</a:t>
            </a:r>
            <a:r>
              <a:rPr sz="2400" b="1" spc="-50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Merkel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0263" y="1434083"/>
            <a:ext cx="9491472" cy="5132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5204459" cy="755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5175"/>
            <a:ext cx="5093335" cy="617220"/>
          </a:xfrm>
          <a:custGeom>
            <a:avLst/>
            <a:gdLst/>
            <a:ahLst/>
            <a:cxnLst/>
            <a:rect l="l" t="t" r="r" b="b"/>
            <a:pathLst>
              <a:path w="5093335" h="617219">
                <a:moveTo>
                  <a:pt x="0" y="617220"/>
                </a:moveTo>
                <a:lnTo>
                  <a:pt x="5093208" y="617220"/>
                </a:lnTo>
                <a:lnTo>
                  <a:pt x="5093208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8287" y="322579"/>
            <a:ext cx="4469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Cấu trúc của</a:t>
            </a:r>
            <a:r>
              <a:rPr sz="3000" spc="-85" dirty="0"/>
              <a:t> </a:t>
            </a:r>
            <a:r>
              <a:rPr sz="3000" spc="-5" dirty="0"/>
              <a:t>Blockchain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1479166" y="1324945"/>
            <a:ext cx="9338870" cy="48884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5204459" cy="755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5175"/>
            <a:ext cx="5093335" cy="617220"/>
          </a:xfrm>
          <a:custGeom>
            <a:avLst/>
            <a:gdLst/>
            <a:ahLst/>
            <a:cxnLst/>
            <a:rect l="l" t="t" r="r" b="b"/>
            <a:pathLst>
              <a:path w="5093335" h="617219">
                <a:moveTo>
                  <a:pt x="0" y="617220"/>
                </a:moveTo>
                <a:lnTo>
                  <a:pt x="5093208" y="617220"/>
                </a:lnTo>
                <a:lnTo>
                  <a:pt x="5093208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8287" y="322579"/>
            <a:ext cx="4469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Cấu trúc của</a:t>
            </a:r>
            <a:r>
              <a:rPr sz="3000" spc="-85" dirty="0"/>
              <a:t> </a:t>
            </a:r>
            <a:r>
              <a:rPr sz="3000" spc="-5" dirty="0"/>
              <a:t>Blockchain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632849" y="1480947"/>
            <a:ext cx="10916774" cy="4514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5204459" cy="755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5175"/>
            <a:ext cx="5093335" cy="617220"/>
          </a:xfrm>
          <a:custGeom>
            <a:avLst/>
            <a:gdLst/>
            <a:ahLst/>
            <a:cxnLst/>
            <a:rect l="l" t="t" r="r" b="b"/>
            <a:pathLst>
              <a:path w="5093335" h="617219">
                <a:moveTo>
                  <a:pt x="0" y="617220"/>
                </a:moveTo>
                <a:lnTo>
                  <a:pt x="5093208" y="617220"/>
                </a:lnTo>
                <a:lnTo>
                  <a:pt x="5093208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8287" y="322579"/>
            <a:ext cx="4469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Cấu trúc của</a:t>
            </a:r>
            <a:r>
              <a:rPr sz="3000" spc="-85" dirty="0"/>
              <a:t> </a:t>
            </a:r>
            <a:r>
              <a:rPr sz="3000" spc="-5" dirty="0"/>
              <a:t>Blockchain</a:t>
            </a:r>
            <a:endParaRPr sz="3000"/>
          </a:p>
        </p:txBody>
      </p:sp>
      <p:pic>
        <p:nvPicPr>
          <p:cNvPr id="1026" name="Picture 2" descr="https://thefutureofbitcoins.files.wordpress.com/2014/09/bitcoin-diagram.jpg">
            <a:extLst>
              <a:ext uri="{FF2B5EF4-FFF2-40B4-BE49-F238E27FC236}">
                <a16:creationId xmlns:a16="http://schemas.microsoft.com/office/drawing/2014/main" id="{BE473F03-6B9E-4931-A482-B137A3D3E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925" y="1021066"/>
            <a:ext cx="6522149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074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00144" y="4049267"/>
            <a:ext cx="7992109" cy="2809240"/>
          </a:xfrm>
          <a:custGeom>
            <a:avLst/>
            <a:gdLst/>
            <a:ahLst/>
            <a:cxnLst/>
            <a:rect l="l" t="t" r="r" b="b"/>
            <a:pathLst>
              <a:path w="7992109" h="2809240">
                <a:moveTo>
                  <a:pt x="0" y="2808732"/>
                </a:moveTo>
                <a:lnTo>
                  <a:pt x="7991856" y="2808732"/>
                </a:lnTo>
                <a:lnTo>
                  <a:pt x="7991856" y="0"/>
                </a:lnTo>
                <a:lnTo>
                  <a:pt x="0" y="0"/>
                </a:lnTo>
                <a:lnTo>
                  <a:pt x="0" y="2808732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9792" y="487807"/>
            <a:ext cx="2465070" cy="2782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3600" spc="-5">
                <a:solidFill>
                  <a:srgbClr val="636363"/>
                </a:solidFill>
              </a:rPr>
              <a:t>C</a:t>
            </a:r>
            <a:r>
              <a:rPr lang="vi-VN" sz="3600" spc="-5">
                <a:solidFill>
                  <a:srgbClr val="636363"/>
                </a:solidFill>
              </a:rPr>
              <a:t>ơ</a:t>
            </a:r>
            <a:r>
              <a:rPr lang="en-US" sz="3600" spc="-5">
                <a:solidFill>
                  <a:srgbClr val="636363"/>
                </a:solidFill>
              </a:rPr>
              <a:t> chế của các </a:t>
            </a:r>
            <a:r>
              <a:rPr lang="en-US" sz="3600" spc="-5">
                <a:solidFill>
                  <a:schemeClr val="accent6"/>
                </a:solidFill>
              </a:rPr>
              <a:t>hoạt động </a:t>
            </a:r>
            <a:r>
              <a:rPr sz="3600">
                <a:solidFill>
                  <a:srgbClr val="636363"/>
                </a:solidFill>
              </a:rPr>
              <a:t>trong  </a:t>
            </a:r>
            <a:r>
              <a:rPr sz="3600" dirty="0">
                <a:solidFill>
                  <a:srgbClr val="FD9900"/>
                </a:solidFill>
              </a:rPr>
              <a:t>Blockchain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5669407" y="4817490"/>
            <a:ext cx="461518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Cơ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chế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thêm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Block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vào</a:t>
            </a:r>
            <a:r>
              <a:rPr sz="20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Blockchain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Cơ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chế giao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dịch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Cơ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chế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đào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91940" y="0"/>
            <a:ext cx="8100059" cy="3959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3959351"/>
            <a:ext cx="4091940" cy="2898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5785" cy="6858000"/>
          </a:xfrm>
          <a:custGeom>
            <a:avLst/>
            <a:gdLst/>
            <a:ahLst/>
            <a:cxnLst/>
            <a:rect l="l" t="t" r="r" b="b"/>
            <a:pathLst>
              <a:path w="565785" h="6858000">
                <a:moveTo>
                  <a:pt x="0" y="6858000"/>
                </a:moveTo>
                <a:lnTo>
                  <a:pt x="565404" y="6858000"/>
                </a:lnTo>
                <a:lnTo>
                  <a:pt x="565404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69164"/>
            <a:ext cx="2081783" cy="1976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01061" y="435355"/>
            <a:ext cx="46380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spc="-5" dirty="0">
                <a:solidFill>
                  <a:srgbClr val="2F2F2F"/>
                </a:solidFill>
                <a:latin typeface="Arial"/>
                <a:cs typeface="Arial"/>
              </a:rPr>
              <a:t>Nội dung</a:t>
            </a:r>
            <a:r>
              <a:rPr sz="5400" b="0" spc="-9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5400" b="0" dirty="0">
                <a:solidFill>
                  <a:srgbClr val="2F2F2F"/>
                </a:solidFill>
                <a:latin typeface="Arial"/>
                <a:cs typeface="Arial"/>
              </a:rPr>
              <a:t>chính</a:t>
            </a:r>
            <a:endParaRPr sz="5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08464" y="5545835"/>
            <a:ext cx="1219200" cy="9784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61804" y="5561076"/>
            <a:ext cx="1117600" cy="876300"/>
          </a:xfrm>
          <a:custGeom>
            <a:avLst/>
            <a:gdLst/>
            <a:ahLst/>
            <a:cxnLst/>
            <a:rect l="l" t="t" r="r" b="b"/>
            <a:pathLst>
              <a:path w="1117600" h="876300">
                <a:moveTo>
                  <a:pt x="1117092" y="0"/>
                </a:moveTo>
                <a:lnTo>
                  <a:pt x="0" y="0"/>
                </a:lnTo>
                <a:lnTo>
                  <a:pt x="214375" y="857173"/>
                </a:lnTo>
                <a:lnTo>
                  <a:pt x="265310" y="863199"/>
                </a:lnTo>
                <a:lnTo>
                  <a:pt x="315720" y="867984"/>
                </a:lnTo>
                <a:lnTo>
                  <a:pt x="365669" y="871606"/>
                </a:lnTo>
                <a:lnTo>
                  <a:pt x="415221" y="874144"/>
                </a:lnTo>
                <a:lnTo>
                  <a:pt x="464437" y="875676"/>
                </a:lnTo>
                <a:lnTo>
                  <a:pt x="513382" y="876281"/>
                </a:lnTo>
                <a:lnTo>
                  <a:pt x="562117" y="876038"/>
                </a:lnTo>
                <a:lnTo>
                  <a:pt x="610707" y="875024"/>
                </a:lnTo>
                <a:lnTo>
                  <a:pt x="659215" y="873319"/>
                </a:lnTo>
                <a:lnTo>
                  <a:pt x="707702" y="871001"/>
                </a:lnTo>
                <a:lnTo>
                  <a:pt x="804870" y="864842"/>
                </a:lnTo>
                <a:lnTo>
                  <a:pt x="902716" y="857173"/>
                </a:lnTo>
                <a:lnTo>
                  <a:pt x="1117092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56064" y="5305044"/>
            <a:ext cx="1524000" cy="4343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08109" y="3345179"/>
            <a:ext cx="2517902" cy="2307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36964" y="1513332"/>
            <a:ext cx="2100072" cy="2069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01061" y="1914169"/>
            <a:ext cx="5854700" cy="3729226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  <a:buAutoNum type="arabicPeriod"/>
              <a:tabLst>
                <a:tab pos="407670" algn="l"/>
              </a:tabLst>
            </a:pPr>
            <a:r>
              <a:rPr lang="en-US" sz="2800" b="1" spc="-5">
                <a:solidFill>
                  <a:srgbClr val="636363"/>
                </a:solidFill>
                <a:latin typeface="Arial"/>
                <a:cs typeface="Arial"/>
              </a:rPr>
              <a:t> </a:t>
            </a:r>
            <a:r>
              <a:rPr sz="2800" b="1" spc="-5">
                <a:solidFill>
                  <a:srgbClr val="636363"/>
                </a:solidFill>
                <a:latin typeface="Arial"/>
                <a:cs typeface="Arial"/>
              </a:rPr>
              <a:t>Tổng </a:t>
            </a:r>
            <a:r>
              <a:rPr sz="2800" b="1" spc="-5" dirty="0">
                <a:solidFill>
                  <a:srgbClr val="636363"/>
                </a:solidFill>
                <a:latin typeface="Arial"/>
                <a:cs typeface="Arial"/>
              </a:rPr>
              <a:t>quan về </a:t>
            </a:r>
            <a:r>
              <a:rPr sz="2800" b="1" spc="-15" dirty="0">
                <a:solidFill>
                  <a:srgbClr val="636363"/>
                </a:solidFill>
                <a:latin typeface="Arial"/>
                <a:cs typeface="Arial"/>
              </a:rPr>
              <a:t>Tiền</a:t>
            </a:r>
            <a:r>
              <a:rPr sz="2800" b="1" spc="60" dirty="0">
                <a:solidFill>
                  <a:srgbClr val="636363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636363"/>
                </a:solidFill>
                <a:latin typeface="Arial"/>
                <a:cs typeface="Arial"/>
              </a:rPr>
              <a:t>ảo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07670" algn="l"/>
              </a:tabLst>
            </a:pPr>
            <a:r>
              <a:rPr lang="en-US" sz="2800" b="1" spc="-5">
                <a:solidFill>
                  <a:srgbClr val="636363"/>
                </a:solidFill>
                <a:latin typeface="Arial"/>
                <a:cs typeface="Arial"/>
              </a:rPr>
              <a:t> </a:t>
            </a:r>
            <a:r>
              <a:rPr sz="2800" b="1" spc="-5">
                <a:solidFill>
                  <a:srgbClr val="636363"/>
                </a:solidFill>
                <a:latin typeface="Arial"/>
                <a:cs typeface="Arial"/>
              </a:rPr>
              <a:t>Tổng </a:t>
            </a:r>
            <a:r>
              <a:rPr sz="2800" b="1" spc="-5" dirty="0">
                <a:solidFill>
                  <a:srgbClr val="636363"/>
                </a:solidFill>
                <a:latin typeface="Arial"/>
                <a:cs typeface="Arial"/>
              </a:rPr>
              <a:t>quan về</a:t>
            </a:r>
            <a:r>
              <a:rPr sz="2800" b="1" spc="55" dirty="0">
                <a:solidFill>
                  <a:srgbClr val="636363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636363"/>
                </a:solidFill>
                <a:latin typeface="Arial"/>
                <a:cs typeface="Arial"/>
              </a:rPr>
              <a:t>Blockchain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  <a:buAutoNum type="arabicPeriod"/>
              <a:tabLst>
                <a:tab pos="407670" algn="l"/>
              </a:tabLst>
            </a:pPr>
            <a:r>
              <a:rPr lang="en-US" sz="2800" b="1" spc="-10">
                <a:solidFill>
                  <a:srgbClr val="636363"/>
                </a:solidFill>
                <a:latin typeface="Arial"/>
                <a:cs typeface="Arial"/>
              </a:rPr>
              <a:t> </a:t>
            </a:r>
            <a:r>
              <a:rPr sz="2800" b="1" spc="-10">
                <a:solidFill>
                  <a:srgbClr val="636363"/>
                </a:solidFill>
                <a:latin typeface="Arial"/>
                <a:cs typeface="Arial"/>
              </a:rPr>
              <a:t>Cấu </a:t>
            </a:r>
            <a:r>
              <a:rPr sz="2800" b="1" spc="-5" dirty="0">
                <a:solidFill>
                  <a:srgbClr val="636363"/>
                </a:solidFill>
                <a:latin typeface="Arial"/>
                <a:cs typeface="Arial"/>
              </a:rPr>
              <a:t>trúc </a:t>
            </a:r>
            <a:r>
              <a:rPr sz="2800" b="1" spc="-10" dirty="0">
                <a:solidFill>
                  <a:srgbClr val="636363"/>
                </a:solidFill>
                <a:latin typeface="Arial"/>
                <a:cs typeface="Arial"/>
              </a:rPr>
              <a:t>của</a:t>
            </a:r>
            <a:r>
              <a:rPr sz="2800" b="1" spc="55" dirty="0">
                <a:solidFill>
                  <a:srgbClr val="636363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636363"/>
                </a:solidFill>
                <a:latin typeface="Arial"/>
                <a:cs typeface="Arial"/>
              </a:rPr>
              <a:t>Blockchain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120"/>
              </a:spcBef>
              <a:buAutoNum type="arabicPeriod"/>
              <a:tabLst>
                <a:tab pos="407670" algn="l"/>
              </a:tabLst>
            </a:pPr>
            <a:r>
              <a:rPr lang="en-US" sz="2800" b="1" spc="-10">
                <a:solidFill>
                  <a:srgbClr val="636363"/>
                </a:solidFill>
                <a:latin typeface="Arial"/>
                <a:cs typeface="Arial"/>
              </a:rPr>
              <a:t> C</a:t>
            </a:r>
            <a:r>
              <a:rPr lang="vi-VN" sz="2800" b="1" spc="-10">
                <a:solidFill>
                  <a:srgbClr val="636363"/>
                </a:solidFill>
                <a:latin typeface="Arial"/>
                <a:cs typeface="Arial"/>
              </a:rPr>
              <a:t>ơ</a:t>
            </a:r>
            <a:r>
              <a:rPr lang="en-US" sz="2800" b="1" spc="-10">
                <a:solidFill>
                  <a:srgbClr val="636363"/>
                </a:solidFill>
                <a:latin typeface="Arial"/>
                <a:cs typeface="Arial"/>
              </a:rPr>
              <a:t> chế của các hoạt động </a:t>
            </a:r>
            <a:r>
              <a:rPr sz="2800" b="1" spc="-5">
                <a:solidFill>
                  <a:srgbClr val="636363"/>
                </a:solidFill>
                <a:latin typeface="Arial"/>
                <a:cs typeface="Arial"/>
              </a:rPr>
              <a:t>trong  </a:t>
            </a:r>
            <a:r>
              <a:rPr sz="2800" b="1" dirty="0">
                <a:solidFill>
                  <a:srgbClr val="636363"/>
                </a:solidFill>
                <a:latin typeface="Arial"/>
                <a:cs typeface="Arial"/>
              </a:rPr>
              <a:t>Blockchain</a:t>
            </a:r>
            <a:endParaRPr sz="2800">
              <a:latin typeface="Arial"/>
              <a:cs typeface="Arial"/>
            </a:endParaRPr>
          </a:p>
          <a:p>
            <a:pPr marL="412750" indent="-394970">
              <a:lnSpc>
                <a:spcPct val="100000"/>
              </a:lnSpc>
              <a:spcBef>
                <a:spcPts val="615"/>
              </a:spcBef>
              <a:buAutoNum type="arabicPeriod"/>
              <a:tabLst>
                <a:tab pos="413384" algn="l"/>
              </a:tabLst>
            </a:pPr>
            <a:r>
              <a:rPr sz="2800" b="1" spc="-10" dirty="0">
                <a:solidFill>
                  <a:srgbClr val="636363"/>
                </a:solidFill>
                <a:latin typeface="Arial"/>
                <a:cs typeface="Arial"/>
              </a:rPr>
              <a:t>Cách </a:t>
            </a:r>
            <a:r>
              <a:rPr sz="2800" b="1" spc="-5" dirty="0">
                <a:solidFill>
                  <a:srgbClr val="636363"/>
                </a:solidFill>
                <a:latin typeface="Arial"/>
                <a:cs typeface="Arial"/>
              </a:rPr>
              <a:t>để tạo ra </a:t>
            </a:r>
            <a:r>
              <a:rPr sz="2800" b="1" spc="-10" dirty="0">
                <a:solidFill>
                  <a:srgbClr val="636363"/>
                </a:solidFill>
                <a:latin typeface="Arial"/>
                <a:cs typeface="Arial"/>
              </a:rPr>
              <a:t>một </a:t>
            </a:r>
            <a:r>
              <a:rPr sz="2800" b="1" spc="-5" dirty="0">
                <a:solidFill>
                  <a:srgbClr val="636363"/>
                </a:solidFill>
                <a:latin typeface="Arial"/>
                <a:cs typeface="Arial"/>
              </a:rPr>
              <a:t>đồng </a:t>
            </a:r>
            <a:r>
              <a:rPr sz="2800" b="1" dirty="0">
                <a:solidFill>
                  <a:srgbClr val="636363"/>
                </a:solidFill>
                <a:latin typeface="Arial"/>
                <a:cs typeface="Arial"/>
              </a:rPr>
              <a:t>tiền</a:t>
            </a:r>
            <a:r>
              <a:rPr sz="2800" b="1" spc="45" dirty="0">
                <a:solidFill>
                  <a:srgbClr val="636363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636363"/>
                </a:solidFill>
                <a:latin typeface="Arial"/>
                <a:cs typeface="Arial"/>
              </a:rPr>
              <a:t>ảo</a:t>
            </a:r>
            <a:endParaRPr sz="2800">
              <a:latin typeface="Arial"/>
              <a:cs typeface="Arial"/>
            </a:endParaRPr>
          </a:p>
          <a:p>
            <a:pPr marL="407034" indent="-394335">
              <a:lnSpc>
                <a:spcPct val="100000"/>
              </a:lnSpc>
              <a:spcBef>
                <a:spcPts val="1025"/>
              </a:spcBef>
              <a:buAutoNum type="arabicPeriod"/>
              <a:tabLst>
                <a:tab pos="407670" algn="l"/>
              </a:tabLst>
            </a:pPr>
            <a:r>
              <a:rPr sz="2800" b="1" spc="-5">
                <a:solidFill>
                  <a:srgbClr val="636363"/>
                </a:solidFill>
                <a:latin typeface="Arial"/>
                <a:cs typeface="Arial"/>
              </a:rPr>
              <a:t>Demo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9124188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5175"/>
            <a:ext cx="8973820" cy="617220"/>
          </a:xfrm>
          <a:custGeom>
            <a:avLst/>
            <a:gdLst/>
            <a:ahLst/>
            <a:cxnLst/>
            <a:rect l="l" t="t" r="r" b="b"/>
            <a:pathLst>
              <a:path w="8973820" h="617219">
                <a:moveTo>
                  <a:pt x="0" y="617220"/>
                </a:moveTo>
                <a:lnTo>
                  <a:pt x="8973312" y="617220"/>
                </a:lnTo>
                <a:lnTo>
                  <a:pt x="8973312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540" y="305511"/>
            <a:ext cx="85001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/>
              <a:t>C</a:t>
            </a:r>
            <a:r>
              <a:rPr lang="vi-VN" spc="-5"/>
              <a:t>ơ</a:t>
            </a:r>
            <a:r>
              <a:rPr lang="en-US" spc="-5"/>
              <a:t> chế của các hoạt động </a:t>
            </a:r>
            <a:r>
              <a:rPr spc="-5"/>
              <a:t>trong</a:t>
            </a:r>
            <a:r>
              <a:rPr spc="-140"/>
              <a:t> </a:t>
            </a:r>
            <a:r>
              <a:rPr spc="-5" dirty="0"/>
              <a:t>Blockchain</a:t>
            </a:r>
          </a:p>
        </p:txBody>
      </p:sp>
      <p:sp>
        <p:nvSpPr>
          <p:cNvPr id="5" name="object 5"/>
          <p:cNvSpPr/>
          <p:nvPr/>
        </p:nvSpPr>
        <p:spPr>
          <a:xfrm>
            <a:off x="3281171" y="2148839"/>
            <a:ext cx="5324856" cy="4072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0537" y="967232"/>
            <a:ext cx="5118735" cy="94932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Cơ chế </a:t>
            </a:r>
            <a:r>
              <a:rPr sz="2400" b="1" dirty="0">
                <a:solidFill>
                  <a:srgbClr val="FD9900"/>
                </a:solidFill>
                <a:latin typeface="Arial"/>
                <a:cs typeface="Arial"/>
              </a:rPr>
              <a:t>thêm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Block vào</a:t>
            </a:r>
            <a:r>
              <a:rPr sz="2400" b="1" spc="-65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Blockchain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400" spc="-5" dirty="0">
                <a:solidFill>
                  <a:srgbClr val="2F2F2F"/>
                </a:solidFill>
                <a:latin typeface="Arial"/>
                <a:cs typeface="Arial"/>
              </a:rPr>
              <a:t>Bước 1: </a:t>
            </a:r>
            <a:r>
              <a:rPr sz="2400" dirty="0">
                <a:solidFill>
                  <a:srgbClr val="2F2F2F"/>
                </a:solidFill>
                <a:latin typeface="Arial"/>
                <a:cs typeface="Arial"/>
              </a:rPr>
              <a:t>Giao </a:t>
            </a:r>
            <a:r>
              <a:rPr sz="2400" spc="-5" dirty="0">
                <a:solidFill>
                  <a:srgbClr val="2F2F2F"/>
                </a:solidFill>
                <a:latin typeface="Arial"/>
                <a:cs typeface="Arial"/>
              </a:rPr>
              <a:t>dịch </a:t>
            </a:r>
            <a:r>
              <a:rPr sz="2400" dirty="0">
                <a:solidFill>
                  <a:srgbClr val="2F2F2F"/>
                </a:solidFill>
                <a:latin typeface="Arial"/>
                <a:cs typeface="Arial"/>
              </a:rPr>
              <a:t>được sinh</a:t>
            </a:r>
            <a:r>
              <a:rPr sz="2400" spc="-2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F2F2F"/>
                </a:solidFill>
                <a:latin typeface="Arial"/>
                <a:cs typeface="Arial"/>
              </a:rPr>
              <a:t>ra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9124188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5175"/>
            <a:ext cx="8973820" cy="617220"/>
          </a:xfrm>
          <a:custGeom>
            <a:avLst/>
            <a:gdLst/>
            <a:ahLst/>
            <a:cxnLst/>
            <a:rect l="l" t="t" r="r" b="b"/>
            <a:pathLst>
              <a:path w="8973820" h="617219">
                <a:moveTo>
                  <a:pt x="0" y="617220"/>
                </a:moveTo>
                <a:lnTo>
                  <a:pt x="8973312" y="617220"/>
                </a:lnTo>
                <a:lnTo>
                  <a:pt x="8973312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540" y="305511"/>
            <a:ext cx="85001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vi-VN" spc="-5"/>
              <a:t>Cơ chế của các hoạt động trong</a:t>
            </a:r>
            <a:r>
              <a:rPr lang="vi-VN" spc="-140"/>
              <a:t> </a:t>
            </a:r>
            <a:r>
              <a:rPr lang="vi-VN" spc="-5"/>
              <a:t>Blockchain</a:t>
            </a: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440537" y="967232"/>
            <a:ext cx="7713345" cy="94932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Cơ chế </a:t>
            </a:r>
            <a:r>
              <a:rPr sz="2400" b="1" dirty="0">
                <a:solidFill>
                  <a:srgbClr val="FD9900"/>
                </a:solidFill>
                <a:latin typeface="Arial"/>
                <a:cs typeface="Arial"/>
              </a:rPr>
              <a:t>thêm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Block vào</a:t>
            </a:r>
            <a:r>
              <a:rPr sz="2400" b="1" spc="-15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Blockchain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400" spc="-5" dirty="0">
                <a:solidFill>
                  <a:srgbClr val="2F2F2F"/>
                </a:solidFill>
                <a:latin typeface="Arial"/>
                <a:cs typeface="Arial"/>
              </a:rPr>
              <a:t>Bước 2: </a:t>
            </a:r>
            <a:r>
              <a:rPr sz="2400" dirty="0">
                <a:solidFill>
                  <a:srgbClr val="2F2F2F"/>
                </a:solidFill>
                <a:latin typeface="Arial"/>
                <a:cs typeface="Arial"/>
              </a:rPr>
              <a:t>Giao </a:t>
            </a:r>
            <a:r>
              <a:rPr sz="2400" spc="-5" dirty="0">
                <a:solidFill>
                  <a:srgbClr val="2F2F2F"/>
                </a:solidFill>
                <a:latin typeface="Arial"/>
                <a:cs typeface="Arial"/>
              </a:rPr>
              <a:t>dịch </a:t>
            </a:r>
            <a:r>
              <a:rPr sz="2400" dirty="0">
                <a:solidFill>
                  <a:srgbClr val="2F2F2F"/>
                </a:solidFill>
                <a:latin typeface="Arial"/>
                <a:cs typeface="Arial"/>
              </a:rPr>
              <a:t>được </a:t>
            </a:r>
            <a:r>
              <a:rPr sz="2400" spc="-5" dirty="0">
                <a:solidFill>
                  <a:srgbClr val="2F2F2F"/>
                </a:solidFill>
                <a:latin typeface="Arial"/>
                <a:cs typeface="Arial"/>
              </a:rPr>
              <a:t>phát đến </a:t>
            </a:r>
            <a:r>
              <a:rPr sz="2400" dirty="0">
                <a:solidFill>
                  <a:srgbClr val="2F2F2F"/>
                </a:solidFill>
                <a:latin typeface="Arial"/>
                <a:cs typeface="Arial"/>
              </a:rPr>
              <a:t>một mạng </a:t>
            </a:r>
            <a:r>
              <a:rPr sz="2400" spc="-5" dirty="0">
                <a:solidFill>
                  <a:srgbClr val="2F2F2F"/>
                </a:solidFill>
                <a:latin typeface="Arial"/>
                <a:cs typeface="Arial"/>
              </a:rPr>
              <a:t>ngang</a:t>
            </a:r>
            <a:r>
              <a:rPr sz="2400" spc="-4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Arial"/>
                <a:cs typeface="Arial"/>
              </a:rPr>
              <a:t>hàng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28900" y="1917192"/>
            <a:ext cx="6629400" cy="4523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9124188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5175"/>
            <a:ext cx="8973820" cy="617220"/>
          </a:xfrm>
          <a:custGeom>
            <a:avLst/>
            <a:gdLst/>
            <a:ahLst/>
            <a:cxnLst/>
            <a:rect l="l" t="t" r="r" b="b"/>
            <a:pathLst>
              <a:path w="8973820" h="617219">
                <a:moveTo>
                  <a:pt x="0" y="617220"/>
                </a:moveTo>
                <a:lnTo>
                  <a:pt x="8973312" y="617220"/>
                </a:lnTo>
                <a:lnTo>
                  <a:pt x="8973312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540" y="305511"/>
            <a:ext cx="85001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vi-VN" spc="-5"/>
              <a:t>Cơ chế của các hoạt động trong</a:t>
            </a:r>
            <a:r>
              <a:rPr lang="vi-VN" spc="-140"/>
              <a:t> </a:t>
            </a:r>
            <a:r>
              <a:rPr lang="vi-VN" spc="-5"/>
              <a:t>Blockchain</a:t>
            </a: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440537" y="967232"/>
            <a:ext cx="5118735" cy="94932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Cơ chế </a:t>
            </a:r>
            <a:r>
              <a:rPr sz="2400" b="1" dirty="0">
                <a:solidFill>
                  <a:srgbClr val="FD9900"/>
                </a:solidFill>
                <a:latin typeface="Arial"/>
                <a:cs typeface="Arial"/>
              </a:rPr>
              <a:t>thêm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Block vào</a:t>
            </a:r>
            <a:r>
              <a:rPr sz="2400" b="1" spc="-65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Blockchain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400" spc="-5" dirty="0">
                <a:solidFill>
                  <a:srgbClr val="2F2F2F"/>
                </a:solidFill>
                <a:latin typeface="Arial"/>
                <a:cs typeface="Arial"/>
              </a:rPr>
              <a:t>Bước 3: Cuộc đua </a:t>
            </a:r>
            <a:r>
              <a:rPr sz="2400" dirty="0">
                <a:solidFill>
                  <a:srgbClr val="2F2F2F"/>
                </a:solidFill>
                <a:latin typeface="Arial"/>
                <a:cs typeface="Arial"/>
              </a:rPr>
              <a:t>tạo </a:t>
            </a:r>
            <a:r>
              <a:rPr sz="2400" spc="-5" dirty="0">
                <a:solidFill>
                  <a:srgbClr val="2F2F2F"/>
                </a:solidFill>
                <a:latin typeface="Arial"/>
                <a:cs typeface="Arial"/>
              </a:rPr>
              <a:t>khối </a:t>
            </a:r>
            <a:r>
              <a:rPr sz="2400" dirty="0">
                <a:solidFill>
                  <a:srgbClr val="2F2F2F"/>
                </a:solidFill>
                <a:latin typeface="Arial"/>
                <a:cs typeface="Arial"/>
              </a:rPr>
              <a:t>mới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89148" y="1929383"/>
            <a:ext cx="6318504" cy="4593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9124188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5175"/>
            <a:ext cx="8973820" cy="617220"/>
          </a:xfrm>
          <a:custGeom>
            <a:avLst/>
            <a:gdLst/>
            <a:ahLst/>
            <a:cxnLst/>
            <a:rect l="l" t="t" r="r" b="b"/>
            <a:pathLst>
              <a:path w="8973820" h="617219">
                <a:moveTo>
                  <a:pt x="0" y="617220"/>
                </a:moveTo>
                <a:lnTo>
                  <a:pt x="8973312" y="617220"/>
                </a:lnTo>
                <a:lnTo>
                  <a:pt x="8973312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540" y="305511"/>
            <a:ext cx="85001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vi-VN" spc="-5"/>
              <a:t>Cơ chế của các hoạt động trong</a:t>
            </a:r>
            <a:r>
              <a:rPr lang="vi-VN" spc="-140"/>
              <a:t> </a:t>
            </a:r>
            <a:r>
              <a:rPr lang="vi-VN" spc="-5"/>
              <a:t>Blockchain</a:t>
            </a: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440537" y="967232"/>
            <a:ext cx="5118735" cy="94932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Cơ chế </a:t>
            </a:r>
            <a:r>
              <a:rPr sz="2400" b="1" dirty="0">
                <a:solidFill>
                  <a:srgbClr val="FD9900"/>
                </a:solidFill>
                <a:latin typeface="Arial"/>
                <a:cs typeface="Arial"/>
              </a:rPr>
              <a:t>thêm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Block vào</a:t>
            </a:r>
            <a:r>
              <a:rPr sz="2400" b="1" spc="-65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Blockchain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400" spc="-5" dirty="0">
                <a:solidFill>
                  <a:srgbClr val="2F2F2F"/>
                </a:solidFill>
                <a:latin typeface="Arial"/>
                <a:cs typeface="Arial"/>
              </a:rPr>
              <a:t>Bước 4: Hoàn </a:t>
            </a:r>
            <a:r>
              <a:rPr sz="2400" dirty="0">
                <a:solidFill>
                  <a:srgbClr val="2F2F2F"/>
                </a:solidFill>
                <a:latin typeface="Arial"/>
                <a:cs typeface="Arial"/>
              </a:rPr>
              <a:t>thành khối</a:t>
            </a:r>
            <a:r>
              <a:rPr sz="2400" spc="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F2F2F"/>
                </a:solidFill>
                <a:latin typeface="Arial"/>
                <a:cs typeface="Arial"/>
              </a:rPr>
              <a:t>mới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23972" y="2086355"/>
            <a:ext cx="6239256" cy="4279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9124188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5175"/>
            <a:ext cx="8973820" cy="617220"/>
          </a:xfrm>
          <a:custGeom>
            <a:avLst/>
            <a:gdLst/>
            <a:ahLst/>
            <a:cxnLst/>
            <a:rect l="l" t="t" r="r" b="b"/>
            <a:pathLst>
              <a:path w="8973820" h="617219">
                <a:moveTo>
                  <a:pt x="0" y="617220"/>
                </a:moveTo>
                <a:lnTo>
                  <a:pt x="8973312" y="617220"/>
                </a:lnTo>
                <a:lnTo>
                  <a:pt x="8973312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540" y="305511"/>
            <a:ext cx="85001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vi-VN" spc="-5"/>
              <a:t>Cơ chế của các hoạt động trong</a:t>
            </a:r>
            <a:r>
              <a:rPr lang="vi-VN" spc="-140"/>
              <a:t> </a:t>
            </a:r>
            <a:r>
              <a:rPr lang="vi-VN" spc="-5"/>
              <a:t>Blockchain</a:t>
            </a: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440537" y="967232"/>
            <a:ext cx="5118735" cy="94932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Cơ chế </a:t>
            </a:r>
            <a:r>
              <a:rPr sz="2400" b="1" dirty="0">
                <a:solidFill>
                  <a:srgbClr val="FD9900"/>
                </a:solidFill>
                <a:latin typeface="Arial"/>
                <a:cs typeface="Arial"/>
              </a:rPr>
              <a:t>thêm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Block vào</a:t>
            </a:r>
            <a:r>
              <a:rPr sz="2400" b="1" spc="-65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Blockchain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400" spc="-5" dirty="0">
                <a:solidFill>
                  <a:srgbClr val="2F2F2F"/>
                </a:solidFill>
                <a:latin typeface="Arial"/>
                <a:cs typeface="Arial"/>
              </a:rPr>
              <a:t>Bước 4: Thêm </a:t>
            </a:r>
            <a:r>
              <a:rPr sz="2400" dirty="0">
                <a:solidFill>
                  <a:srgbClr val="2F2F2F"/>
                </a:solidFill>
                <a:latin typeface="Arial"/>
                <a:cs typeface="Arial"/>
              </a:rPr>
              <a:t>khối mới vào</a:t>
            </a:r>
            <a:r>
              <a:rPr sz="2400" spc="-6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F2F2F"/>
                </a:solidFill>
                <a:latin typeface="Arial"/>
                <a:cs typeface="Arial"/>
              </a:rPr>
              <a:t>chuỗi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52472" y="2068067"/>
            <a:ext cx="7382256" cy="415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86683" y="204228"/>
            <a:ext cx="5814060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08603" y="275843"/>
            <a:ext cx="5575300" cy="617220"/>
          </a:xfrm>
          <a:custGeom>
            <a:avLst/>
            <a:gdLst/>
            <a:ahLst/>
            <a:cxnLst/>
            <a:rect l="l" t="t" r="r" b="b"/>
            <a:pathLst>
              <a:path w="5575300" h="617219">
                <a:moveTo>
                  <a:pt x="0" y="617219"/>
                </a:moveTo>
                <a:lnTo>
                  <a:pt x="5574792" y="617219"/>
                </a:lnTo>
                <a:lnTo>
                  <a:pt x="5574792" y="0"/>
                </a:lnTo>
                <a:lnTo>
                  <a:pt x="0" y="0"/>
                </a:lnTo>
                <a:lnTo>
                  <a:pt x="0" y="617219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Cơ </a:t>
            </a:r>
            <a:r>
              <a:rPr spc="-5" dirty="0"/>
              <a:t>chế giao</a:t>
            </a:r>
            <a:r>
              <a:rPr spc="-105" dirty="0"/>
              <a:t> </a:t>
            </a:r>
            <a:r>
              <a:rPr spc="-5" dirty="0"/>
              <a:t>dịch</a:t>
            </a:r>
          </a:p>
        </p:txBody>
      </p:sp>
      <p:sp>
        <p:nvSpPr>
          <p:cNvPr id="5" name="object 5"/>
          <p:cNvSpPr/>
          <p:nvPr/>
        </p:nvSpPr>
        <p:spPr>
          <a:xfrm>
            <a:off x="2438400" y="960118"/>
            <a:ext cx="7006070" cy="5745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9124188" cy="75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5175"/>
            <a:ext cx="8973820" cy="617220"/>
          </a:xfrm>
          <a:custGeom>
            <a:avLst/>
            <a:gdLst/>
            <a:ahLst/>
            <a:cxnLst/>
            <a:rect l="l" t="t" r="r" b="b"/>
            <a:pathLst>
              <a:path w="8973820" h="617219">
                <a:moveTo>
                  <a:pt x="0" y="617220"/>
                </a:moveTo>
                <a:lnTo>
                  <a:pt x="8973312" y="617220"/>
                </a:lnTo>
                <a:lnTo>
                  <a:pt x="8973312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540" y="305511"/>
            <a:ext cx="85001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vi-VN" spc="-5"/>
              <a:t>Cơ chế của các hoạt động trong</a:t>
            </a:r>
            <a:r>
              <a:rPr lang="vi-VN" spc="-140"/>
              <a:t> </a:t>
            </a:r>
            <a:r>
              <a:rPr lang="vi-VN" spc="-5"/>
              <a:t>Blockchain</a:t>
            </a:r>
            <a:endParaRPr spc="-5" dirty="0"/>
          </a:p>
        </p:txBody>
      </p:sp>
      <p:sp>
        <p:nvSpPr>
          <p:cNvPr id="5" name="object 5"/>
          <p:cNvSpPr/>
          <p:nvPr/>
        </p:nvSpPr>
        <p:spPr>
          <a:xfrm>
            <a:off x="3128772" y="1223772"/>
            <a:ext cx="5595701" cy="49697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21811" y="6257035"/>
            <a:ext cx="5118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Cơ chế </a:t>
            </a:r>
            <a:r>
              <a:rPr sz="2400" b="1" dirty="0">
                <a:solidFill>
                  <a:srgbClr val="FD9900"/>
                </a:solidFill>
                <a:latin typeface="Arial"/>
                <a:cs typeface="Arial"/>
              </a:rPr>
              <a:t>thêm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Block vào</a:t>
            </a:r>
            <a:r>
              <a:rPr sz="2400" b="1" spc="-65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Blockchain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86683" y="204228"/>
            <a:ext cx="5814060" cy="755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08603" y="275843"/>
            <a:ext cx="5575300" cy="617220"/>
          </a:xfrm>
          <a:custGeom>
            <a:avLst/>
            <a:gdLst/>
            <a:ahLst/>
            <a:cxnLst/>
            <a:rect l="l" t="t" r="r" b="b"/>
            <a:pathLst>
              <a:path w="5575300" h="617219">
                <a:moveTo>
                  <a:pt x="0" y="617219"/>
                </a:moveTo>
                <a:lnTo>
                  <a:pt x="5574792" y="617219"/>
                </a:lnTo>
                <a:lnTo>
                  <a:pt x="5574792" y="0"/>
                </a:lnTo>
                <a:lnTo>
                  <a:pt x="0" y="0"/>
                </a:lnTo>
                <a:lnTo>
                  <a:pt x="0" y="617219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Cơ </a:t>
            </a:r>
            <a:r>
              <a:rPr spc="-5" dirty="0"/>
              <a:t>chế giao</a:t>
            </a:r>
            <a:r>
              <a:rPr spc="-105" dirty="0"/>
              <a:t> </a:t>
            </a:r>
            <a:r>
              <a:rPr spc="-5" dirty="0"/>
              <a:t>dịch</a:t>
            </a:r>
          </a:p>
        </p:txBody>
      </p:sp>
      <p:sp>
        <p:nvSpPr>
          <p:cNvPr id="5" name="object 5"/>
          <p:cNvSpPr/>
          <p:nvPr/>
        </p:nvSpPr>
        <p:spPr>
          <a:xfrm>
            <a:off x="844532" y="1874738"/>
            <a:ext cx="2871632" cy="31367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59467" y="1820254"/>
            <a:ext cx="3800575" cy="3253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21163" y="1765533"/>
            <a:ext cx="3380075" cy="28497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869692"/>
            <a:ext cx="6070092" cy="3988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03035" y="0"/>
            <a:ext cx="6188963" cy="4640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086856" cy="3555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03035" y="3555491"/>
            <a:ext cx="6188963" cy="33025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13007" y="256031"/>
            <a:ext cx="1079500" cy="847725"/>
          </a:xfrm>
          <a:custGeom>
            <a:avLst/>
            <a:gdLst/>
            <a:ahLst/>
            <a:cxnLst/>
            <a:rect l="l" t="t" r="r" b="b"/>
            <a:pathLst>
              <a:path w="1079500" h="847725">
                <a:moveTo>
                  <a:pt x="0" y="847344"/>
                </a:moveTo>
                <a:lnTo>
                  <a:pt x="1078992" y="847344"/>
                </a:lnTo>
                <a:lnTo>
                  <a:pt x="107899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6408" y="252984"/>
            <a:ext cx="10896600" cy="847725"/>
          </a:xfrm>
          <a:custGeom>
            <a:avLst/>
            <a:gdLst/>
            <a:ahLst/>
            <a:cxnLst/>
            <a:rect l="l" t="t" r="r" b="b"/>
            <a:pathLst>
              <a:path w="10896600" h="847725">
                <a:moveTo>
                  <a:pt x="0" y="847344"/>
                </a:moveTo>
                <a:lnTo>
                  <a:pt x="10896600" y="847344"/>
                </a:lnTo>
                <a:lnTo>
                  <a:pt x="10896600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2984"/>
            <a:ext cx="5080" cy="847725"/>
          </a:xfrm>
          <a:custGeom>
            <a:avLst/>
            <a:gdLst/>
            <a:ahLst/>
            <a:cxnLst/>
            <a:rect l="l" t="t" r="r" b="b"/>
            <a:pathLst>
              <a:path w="5080" h="847725">
                <a:moveTo>
                  <a:pt x="0" y="847344"/>
                </a:moveTo>
                <a:lnTo>
                  <a:pt x="4572" y="847344"/>
                </a:lnTo>
                <a:lnTo>
                  <a:pt x="457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04704" y="198120"/>
            <a:ext cx="1450848" cy="11506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" y="252984"/>
            <a:ext cx="212090" cy="847725"/>
          </a:xfrm>
          <a:custGeom>
            <a:avLst/>
            <a:gdLst/>
            <a:ahLst/>
            <a:cxnLst/>
            <a:rect l="l" t="t" r="r" b="b"/>
            <a:pathLst>
              <a:path w="212090" h="847725">
                <a:moveTo>
                  <a:pt x="0" y="847344"/>
                </a:moveTo>
                <a:lnTo>
                  <a:pt x="211836" y="847344"/>
                </a:lnTo>
                <a:lnTo>
                  <a:pt x="211836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" y="1894120"/>
            <a:ext cx="12191365" cy="4376420"/>
          </a:xfrm>
          <a:custGeom>
            <a:avLst/>
            <a:gdLst/>
            <a:ahLst/>
            <a:cxnLst/>
            <a:rect l="l" t="t" r="r" b="b"/>
            <a:pathLst>
              <a:path w="12191365" h="4376420">
                <a:moveTo>
                  <a:pt x="0" y="4376377"/>
                </a:moveTo>
                <a:lnTo>
                  <a:pt x="7541514" y="4350253"/>
                </a:lnTo>
                <a:lnTo>
                  <a:pt x="7907274" y="3644984"/>
                </a:lnTo>
                <a:lnTo>
                  <a:pt x="9013190" y="2791798"/>
                </a:lnTo>
                <a:lnTo>
                  <a:pt x="9222232" y="2130128"/>
                </a:lnTo>
                <a:lnTo>
                  <a:pt x="10319512" y="972142"/>
                </a:lnTo>
                <a:lnTo>
                  <a:pt x="11259947" y="711030"/>
                </a:lnTo>
                <a:lnTo>
                  <a:pt x="12191238" y="0"/>
                </a:lnTo>
              </a:path>
            </a:pathLst>
          </a:custGeom>
          <a:ln w="38100">
            <a:solidFill>
              <a:srgbClr val="2F2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72856" y="3110483"/>
            <a:ext cx="3122930" cy="3159760"/>
          </a:xfrm>
          <a:custGeom>
            <a:avLst/>
            <a:gdLst/>
            <a:ahLst/>
            <a:cxnLst/>
            <a:rect l="l" t="t" r="r" b="b"/>
            <a:pathLst>
              <a:path w="3122929" h="3159760">
                <a:moveTo>
                  <a:pt x="3122676" y="0"/>
                </a:moveTo>
                <a:lnTo>
                  <a:pt x="2214626" y="240918"/>
                </a:lnTo>
                <a:lnTo>
                  <a:pt x="1510411" y="1093215"/>
                </a:lnTo>
                <a:lnTo>
                  <a:pt x="1352803" y="1788033"/>
                </a:lnTo>
                <a:lnTo>
                  <a:pt x="176022" y="2594102"/>
                </a:lnTo>
                <a:lnTo>
                  <a:pt x="0" y="3159252"/>
                </a:lnTo>
                <a:lnTo>
                  <a:pt x="3076321" y="3159252"/>
                </a:lnTo>
                <a:lnTo>
                  <a:pt x="3122676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07023" y="3919807"/>
            <a:ext cx="889095" cy="10723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83981" y="3943096"/>
            <a:ext cx="200231" cy="1972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14282" y="4047235"/>
            <a:ext cx="379095" cy="567690"/>
          </a:xfrm>
          <a:custGeom>
            <a:avLst/>
            <a:gdLst/>
            <a:ahLst/>
            <a:cxnLst/>
            <a:rect l="l" t="t" r="r" b="b"/>
            <a:pathLst>
              <a:path w="379095" h="567689">
                <a:moveTo>
                  <a:pt x="64262" y="0"/>
                </a:moveTo>
                <a:lnTo>
                  <a:pt x="0" y="90043"/>
                </a:lnTo>
                <a:lnTo>
                  <a:pt x="22634" y="110627"/>
                </a:lnTo>
                <a:lnTo>
                  <a:pt x="46195" y="130701"/>
                </a:lnTo>
                <a:lnTo>
                  <a:pt x="70725" y="151138"/>
                </a:lnTo>
                <a:lnTo>
                  <a:pt x="96264" y="172811"/>
                </a:lnTo>
                <a:lnTo>
                  <a:pt x="150546" y="223364"/>
                </a:lnTo>
                <a:lnTo>
                  <a:pt x="179372" y="253990"/>
                </a:lnTo>
                <a:lnTo>
                  <a:pt x="209377" y="289348"/>
                </a:lnTo>
                <a:lnTo>
                  <a:pt x="240605" y="330311"/>
                </a:lnTo>
                <a:lnTo>
                  <a:pt x="273098" y="377753"/>
                </a:lnTo>
                <a:lnTo>
                  <a:pt x="306898" y="432548"/>
                </a:lnTo>
                <a:lnTo>
                  <a:pt x="342046" y="495569"/>
                </a:lnTo>
                <a:lnTo>
                  <a:pt x="378587" y="567689"/>
                </a:lnTo>
                <a:lnTo>
                  <a:pt x="375384" y="501646"/>
                </a:lnTo>
                <a:lnTo>
                  <a:pt x="366827" y="440045"/>
                </a:lnTo>
                <a:lnTo>
                  <a:pt x="353514" y="382755"/>
                </a:lnTo>
                <a:lnTo>
                  <a:pt x="336043" y="329648"/>
                </a:lnTo>
                <a:lnTo>
                  <a:pt x="315013" y="280593"/>
                </a:lnTo>
                <a:lnTo>
                  <a:pt x="291022" y="235460"/>
                </a:lnTo>
                <a:lnTo>
                  <a:pt x="264668" y="194119"/>
                </a:lnTo>
                <a:lnTo>
                  <a:pt x="236548" y="156441"/>
                </a:lnTo>
                <a:lnTo>
                  <a:pt x="207261" y="122294"/>
                </a:lnTo>
                <a:lnTo>
                  <a:pt x="177406" y="91551"/>
                </a:lnTo>
                <a:lnTo>
                  <a:pt x="147581" y="64079"/>
                </a:lnTo>
                <a:lnTo>
                  <a:pt x="90410" y="18434"/>
                </a:lnTo>
                <a:lnTo>
                  <a:pt x="64262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30388" y="3774032"/>
            <a:ext cx="631190" cy="262890"/>
          </a:xfrm>
          <a:custGeom>
            <a:avLst/>
            <a:gdLst/>
            <a:ahLst/>
            <a:cxnLst/>
            <a:rect l="l" t="t" r="r" b="b"/>
            <a:pathLst>
              <a:path w="631190" h="262889">
                <a:moveTo>
                  <a:pt x="184916" y="0"/>
                </a:moveTo>
                <a:lnTo>
                  <a:pt x="126150" y="2454"/>
                </a:lnTo>
                <a:lnTo>
                  <a:pt x="64499" y="10641"/>
                </a:lnTo>
                <a:lnTo>
                  <a:pt x="0" y="25173"/>
                </a:lnTo>
                <a:lnTo>
                  <a:pt x="79257" y="41140"/>
                </a:lnTo>
                <a:lnTo>
                  <a:pt x="149371" y="58200"/>
                </a:lnTo>
                <a:lnTo>
                  <a:pt x="211197" y="76158"/>
                </a:lnTo>
                <a:lnTo>
                  <a:pt x="265587" y="94821"/>
                </a:lnTo>
                <a:lnTo>
                  <a:pt x="313395" y="113997"/>
                </a:lnTo>
                <a:lnTo>
                  <a:pt x="355475" y="133492"/>
                </a:lnTo>
                <a:lnTo>
                  <a:pt x="392680" y="153113"/>
                </a:lnTo>
                <a:lnTo>
                  <a:pt x="425864" y="172666"/>
                </a:lnTo>
                <a:lnTo>
                  <a:pt x="483582" y="210798"/>
                </a:lnTo>
                <a:lnTo>
                  <a:pt x="509824" y="228991"/>
                </a:lnTo>
                <a:lnTo>
                  <a:pt x="535458" y="246343"/>
                </a:lnTo>
                <a:lnTo>
                  <a:pt x="561339" y="262663"/>
                </a:lnTo>
                <a:lnTo>
                  <a:pt x="631062" y="176557"/>
                </a:lnTo>
                <a:lnTo>
                  <a:pt x="606313" y="156290"/>
                </a:lnTo>
                <a:lnTo>
                  <a:pt x="547051" y="113398"/>
                </a:lnTo>
                <a:lnTo>
                  <a:pt x="512607" y="91994"/>
                </a:lnTo>
                <a:lnTo>
                  <a:pt x="475002" y="71433"/>
                </a:lnTo>
                <a:lnTo>
                  <a:pt x="434270" y="52326"/>
                </a:lnTo>
                <a:lnTo>
                  <a:pt x="390445" y="35285"/>
                </a:lnTo>
                <a:lnTo>
                  <a:pt x="343563" y="20920"/>
                </a:lnTo>
                <a:lnTo>
                  <a:pt x="293657" y="9844"/>
                </a:lnTo>
                <a:lnTo>
                  <a:pt x="240763" y="2667"/>
                </a:lnTo>
                <a:lnTo>
                  <a:pt x="184916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03841" y="4101084"/>
            <a:ext cx="924560" cy="2123440"/>
          </a:xfrm>
          <a:custGeom>
            <a:avLst/>
            <a:gdLst/>
            <a:ahLst/>
            <a:cxnLst/>
            <a:rect l="l" t="t" r="r" b="b"/>
            <a:pathLst>
              <a:path w="924559" h="2123440">
                <a:moveTo>
                  <a:pt x="577500" y="455041"/>
                </a:moveTo>
                <a:lnTo>
                  <a:pt x="535440" y="464921"/>
                </a:lnTo>
                <a:lnTo>
                  <a:pt x="498704" y="484810"/>
                </a:lnTo>
                <a:lnTo>
                  <a:pt x="468677" y="513032"/>
                </a:lnTo>
                <a:lnTo>
                  <a:pt x="446747" y="547910"/>
                </a:lnTo>
                <a:lnTo>
                  <a:pt x="434299" y="587770"/>
                </a:lnTo>
                <a:lnTo>
                  <a:pt x="432720" y="630936"/>
                </a:lnTo>
                <a:lnTo>
                  <a:pt x="486695" y="1190498"/>
                </a:lnTo>
                <a:lnTo>
                  <a:pt x="503840" y="1246759"/>
                </a:lnTo>
                <a:lnTo>
                  <a:pt x="490251" y="1260094"/>
                </a:lnTo>
                <a:lnTo>
                  <a:pt x="379888" y="1516951"/>
                </a:lnTo>
                <a:lnTo>
                  <a:pt x="379253" y="1520304"/>
                </a:lnTo>
                <a:lnTo>
                  <a:pt x="378491" y="1523644"/>
                </a:lnTo>
                <a:lnTo>
                  <a:pt x="377856" y="1526984"/>
                </a:lnTo>
                <a:lnTo>
                  <a:pt x="364267" y="1534363"/>
                </a:lnTo>
                <a:lnTo>
                  <a:pt x="20859" y="1960714"/>
                </a:lnTo>
                <a:lnTo>
                  <a:pt x="3155" y="1994704"/>
                </a:lnTo>
                <a:lnTo>
                  <a:pt x="0" y="2031545"/>
                </a:lnTo>
                <a:lnTo>
                  <a:pt x="10894" y="2066878"/>
                </a:lnTo>
                <a:lnTo>
                  <a:pt x="35337" y="2096338"/>
                </a:lnTo>
                <a:lnTo>
                  <a:pt x="42830" y="2102358"/>
                </a:lnTo>
                <a:lnTo>
                  <a:pt x="76846" y="2120012"/>
                </a:lnTo>
                <a:lnTo>
                  <a:pt x="113696" y="2123151"/>
                </a:lnTo>
                <a:lnTo>
                  <a:pt x="149022" y="2112244"/>
                </a:lnTo>
                <a:lnTo>
                  <a:pt x="178466" y="2087765"/>
                </a:lnTo>
                <a:lnTo>
                  <a:pt x="522001" y="1661414"/>
                </a:lnTo>
                <a:lnTo>
                  <a:pt x="539654" y="1627428"/>
                </a:lnTo>
                <a:lnTo>
                  <a:pt x="540162" y="1622069"/>
                </a:lnTo>
                <a:lnTo>
                  <a:pt x="566070" y="1596834"/>
                </a:lnTo>
                <a:lnTo>
                  <a:pt x="658526" y="1381379"/>
                </a:lnTo>
                <a:lnTo>
                  <a:pt x="872990" y="1381379"/>
                </a:lnTo>
                <a:lnTo>
                  <a:pt x="806735" y="1191768"/>
                </a:lnTo>
                <a:lnTo>
                  <a:pt x="805719" y="1189990"/>
                </a:lnTo>
                <a:lnTo>
                  <a:pt x="807370" y="1159510"/>
                </a:lnTo>
                <a:lnTo>
                  <a:pt x="784891" y="926084"/>
                </a:lnTo>
                <a:lnTo>
                  <a:pt x="531145" y="759587"/>
                </a:lnTo>
                <a:lnTo>
                  <a:pt x="497288" y="728554"/>
                </a:lnTo>
                <a:lnTo>
                  <a:pt x="475568" y="689907"/>
                </a:lnTo>
                <a:lnTo>
                  <a:pt x="466662" y="646914"/>
                </a:lnTo>
                <a:lnTo>
                  <a:pt x="471246" y="602842"/>
                </a:lnTo>
                <a:lnTo>
                  <a:pt x="489997" y="560959"/>
                </a:lnTo>
                <a:lnTo>
                  <a:pt x="520969" y="527039"/>
                </a:lnTo>
                <a:lnTo>
                  <a:pt x="559585" y="505282"/>
                </a:lnTo>
                <a:lnTo>
                  <a:pt x="602578" y="496356"/>
                </a:lnTo>
                <a:lnTo>
                  <a:pt x="700003" y="496356"/>
                </a:lnTo>
                <a:lnTo>
                  <a:pt x="669829" y="473837"/>
                </a:lnTo>
                <a:lnTo>
                  <a:pt x="625891" y="457688"/>
                </a:lnTo>
                <a:lnTo>
                  <a:pt x="577500" y="455041"/>
                </a:lnTo>
                <a:close/>
              </a:path>
              <a:path w="924559" h="2123440">
                <a:moveTo>
                  <a:pt x="872990" y="1381379"/>
                </a:moveTo>
                <a:lnTo>
                  <a:pt x="658526" y="1381379"/>
                </a:lnTo>
                <a:lnTo>
                  <a:pt x="716819" y="1548180"/>
                </a:lnTo>
                <a:lnTo>
                  <a:pt x="606710" y="1997240"/>
                </a:lnTo>
                <a:lnTo>
                  <a:pt x="605029" y="2037410"/>
                </a:lnTo>
                <a:lnTo>
                  <a:pt x="618410" y="2073835"/>
                </a:lnTo>
                <a:lnTo>
                  <a:pt x="644483" y="2102576"/>
                </a:lnTo>
                <a:lnTo>
                  <a:pt x="680878" y="2119693"/>
                </a:lnTo>
                <a:lnTo>
                  <a:pt x="721064" y="2121348"/>
                </a:lnTo>
                <a:lnTo>
                  <a:pt x="757475" y="2107938"/>
                </a:lnTo>
                <a:lnTo>
                  <a:pt x="786195" y="2081847"/>
                </a:lnTo>
                <a:lnTo>
                  <a:pt x="803306" y="2045462"/>
                </a:lnTo>
                <a:lnTo>
                  <a:pt x="915066" y="1589849"/>
                </a:lnTo>
                <a:lnTo>
                  <a:pt x="915193" y="1585544"/>
                </a:lnTo>
                <a:lnTo>
                  <a:pt x="917457" y="1577107"/>
                </a:lnTo>
                <a:lnTo>
                  <a:pt x="919686" y="1568672"/>
                </a:lnTo>
                <a:lnTo>
                  <a:pt x="924083" y="1551800"/>
                </a:lnTo>
                <a:lnTo>
                  <a:pt x="924248" y="1541898"/>
                </a:lnTo>
                <a:lnTo>
                  <a:pt x="923401" y="1531915"/>
                </a:lnTo>
                <a:lnTo>
                  <a:pt x="921529" y="1521917"/>
                </a:lnTo>
                <a:lnTo>
                  <a:pt x="918622" y="1511973"/>
                </a:lnTo>
                <a:lnTo>
                  <a:pt x="872990" y="1381379"/>
                </a:lnTo>
                <a:close/>
              </a:path>
              <a:path w="924559" h="2123440">
                <a:moveTo>
                  <a:pt x="700003" y="496356"/>
                </a:moveTo>
                <a:lnTo>
                  <a:pt x="602578" y="496356"/>
                </a:lnTo>
                <a:lnTo>
                  <a:pt x="646681" y="500933"/>
                </a:lnTo>
                <a:lnTo>
                  <a:pt x="688625" y="519684"/>
                </a:lnTo>
                <a:lnTo>
                  <a:pt x="739044" y="552831"/>
                </a:lnTo>
                <a:lnTo>
                  <a:pt x="734726" y="538734"/>
                </a:lnTo>
                <a:lnTo>
                  <a:pt x="706909" y="501511"/>
                </a:lnTo>
                <a:lnTo>
                  <a:pt x="700003" y="496356"/>
                </a:lnTo>
                <a:close/>
              </a:path>
              <a:path w="924559" h="2123440">
                <a:moveTo>
                  <a:pt x="535209" y="0"/>
                </a:moveTo>
                <a:lnTo>
                  <a:pt x="485329" y="5746"/>
                </a:lnTo>
                <a:lnTo>
                  <a:pt x="439539" y="22113"/>
                </a:lnTo>
                <a:lnTo>
                  <a:pt x="399146" y="47796"/>
                </a:lnTo>
                <a:lnTo>
                  <a:pt x="365454" y="81487"/>
                </a:lnTo>
                <a:lnTo>
                  <a:pt x="339772" y="121881"/>
                </a:lnTo>
                <a:lnTo>
                  <a:pt x="323404" y="167671"/>
                </a:lnTo>
                <a:lnTo>
                  <a:pt x="317658" y="217551"/>
                </a:lnTo>
                <a:lnTo>
                  <a:pt x="323404" y="267423"/>
                </a:lnTo>
                <a:lnTo>
                  <a:pt x="339772" y="313195"/>
                </a:lnTo>
                <a:lnTo>
                  <a:pt x="365454" y="353564"/>
                </a:lnTo>
                <a:lnTo>
                  <a:pt x="399146" y="387228"/>
                </a:lnTo>
                <a:lnTo>
                  <a:pt x="439539" y="412886"/>
                </a:lnTo>
                <a:lnTo>
                  <a:pt x="485329" y="429235"/>
                </a:lnTo>
                <a:lnTo>
                  <a:pt x="535209" y="434975"/>
                </a:lnTo>
                <a:lnTo>
                  <a:pt x="585042" y="429235"/>
                </a:lnTo>
                <a:lnTo>
                  <a:pt x="630798" y="412886"/>
                </a:lnTo>
                <a:lnTo>
                  <a:pt x="671170" y="387228"/>
                </a:lnTo>
                <a:lnTo>
                  <a:pt x="704847" y="353564"/>
                </a:lnTo>
                <a:lnTo>
                  <a:pt x="730523" y="313195"/>
                </a:lnTo>
                <a:lnTo>
                  <a:pt x="746888" y="267423"/>
                </a:lnTo>
                <a:lnTo>
                  <a:pt x="752633" y="217551"/>
                </a:lnTo>
                <a:lnTo>
                  <a:pt x="746888" y="167671"/>
                </a:lnTo>
                <a:lnTo>
                  <a:pt x="730523" y="121881"/>
                </a:lnTo>
                <a:lnTo>
                  <a:pt x="704847" y="81487"/>
                </a:lnTo>
                <a:lnTo>
                  <a:pt x="671170" y="47796"/>
                </a:lnTo>
                <a:lnTo>
                  <a:pt x="630798" y="22113"/>
                </a:lnTo>
                <a:lnTo>
                  <a:pt x="585042" y="5746"/>
                </a:lnTo>
                <a:lnTo>
                  <a:pt x="535209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07068" y="4636611"/>
            <a:ext cx="501015" cy="396240"/>
          </a:xfrm>
          <a:custGeom>
            <a:avLst/>
            <a:gdLst/>
            <a:ahLst/>
            <a:cxnLst/>
            <a:rect l="l" t="t" r="r" b="b"/>
            <a:pathLst>
              <a:path w="501015" h="396239">
                <a:moveTo>
                  <a:pt x="122267" y="0"/>
                </a:moveTo>
                <a:lnTo>
                  <a:pt x="81734" y="920"/>
                </a:lnTo>
                <a:lnTo>
                  <a:pt x="44487" y="16986"/>
                </a:lnTo>
                <a:lnTo>
                  <a:pt x="15218" y="47148"/>
                </a:lnTo>
                <a:lnTo>
                  <a:pt x="0" y="86276"/>
                </a:lnTo>
                <a:lnTo>
                  <a:pt x="914" y="126809"/>
                </a:lnTo>
                <a:lnTo>
                  <a:pt x="16950" y="164056"/>
                </a:lnTo>
                <a:lnTo>
                  <a:pt x="47095" y="193325"/>
                </a:lnTo>
                <a:lnTo>
                  <a:pt x="339195" y="380904"/>
                </a:lnTo>
                <a:lnTo>
                  <a:pt x="378340" y="396196"/>
                </a:lnTo>
                <a:lnTo>
                  <a:pt x="418903" y="395319"/>
                </a:lnTo>
                <a:lnTo>
                  <a:pt x="456156" y="379297"/>
                </a:lnTo>
                <a:lnTo>
                  <a:pt x="485372" y="349154"/>
                </a:lnTo>
                <a:lnTo>
                  <a:pt x="500663" y="310008"/>
                </a:lnTo>
                <a:lnTo>
                  <a:pt x="499786" y="269446"/>
                </a:lnTo>
                <a:lnTo>
                  <a:pt x="483764" y="232193"/>
                </a:lnTo>
                <a:lnTo>
                  <a:pt x="453622" y="202977"/>
                </a:lnTo>
                <a:lnTo>
                  <a:pt x="161395" y="15271"/>
                </a:lnTo>
                <a:lnTo>
                  <a:pt x="122267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46919" y="4758836"/>
            <a:ext cx="544195" cy="270510"/>
          </a:xfrm>
          <a:custGeom>
            <a:avLst/>
            <a:gdLst/>
            <a:ahLst/>
            <a:cxnLst/>
            <a:rect l="l" t="t" r="r" b="b"/>
            <a:pathLst>
              <a:path w="544195" h="270510">
                <a:moveTo>
                  <a:pt x="470900" y="0"/>
                </a:moveTo>
                <a:lnTo>
                  <a:pt x="62972" y="101834"/>
                </a:lnTo>
                <a:lnTo>
                  <a:pt x="10743" y="141791"/>
                </a:lnTo>
                <a:lnTo>
                  <a:pt x="0" y="172932"/>
                </a:lnTo>
                <a:lnTo>
                  <a:pt x="2139" y="206990"/>
                </a:lnTo>
                <a:lnTo>
                  <a:pt x="17246" y="237551"/>
                </a:lnTo>
                <a:lnTo>
                  <a:pt x="42033" y="259171"/>
                </a:lnTo>
                <a:lnTo>
                  <a:pt x="73130" y="269908"/>
                </a:lnTo>
                <a:lnTo>
                  <a:pt x="107168" y="267823"/>
                </a:lnTo>
                <a:lnTo>
                  <a:pt x="481056" y="168128"/>
                </a:lnTo>
                <a:lnTo>
                  <a:pt x="511637" y="153001"/>
                </a:lnTo>
                <a:lnTo>
                  <a:pt x="533300" y="128170"/>
                </a:lnTo>
                <a:lnTo>
                  <a:pt x="544081" y="97029"/>
                </a:lnTo>
                <a:lnTo>
                  <a:pt x="542016" y="62972"/>
                </a:lnTo>
                <a:lnTo>
                  <a:pt x="526835" y="32392"/>
                </a:lnTo>
                <a:lnTo>
                  <a:pt x="502011" y="10743"/>
                </a:lnTo>
                <a:lnTo>
                  <a:pt x="47090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477756" y="5934455"/>
            <a:ext cx="1009015" cy="108585"/>
          </a:xfrm>
          <a:custGeom>
            <a:avLst/>
            <a:gdLst/>
            <a:ahLst/>
            <a:cxnLst/>
            <a:rect l="l" t="t" r="r" b="b"/>
            <a:pathLst>
              <a:path w="1009015" h="108585">
                <a:moveTo>
                  <a:pt x="986790" y="0"/>
                </a:moveTo>
                <a:lnTo>
                  <a:pt x="22098" y="0"/>
                </a:lnTo>
                <a:lnTo>
                  <a:pt x="13501" y="1740"/>
                </a:lnTo>
                <a:lnTo>
                  <a:pt x="6476" y="6488"/>
                </a:lnTo>
                <a:lnTo>
                  <a:pt x="1738" y="13528"/>
                </a:lnTo>
                <a:lnTo>
                  <a:pt x="0" y="22148"/>
                </a:lnTo>
                <a:lnTo>
                  <a:pt x="0" y="86055"/>
                </a:lnTo>
                <a:lnTo>
                  <a:pt x="1738" y="94675"/>
                </a:lnTo>
                <a:lnTo>
                  <a:pt x="6476" y="101715"/>
                </a:lnTo>
                <a:lnTo>
                  <a:pt x="13501" y="106463"/>
                </a:lnTo>
                <a:lnTo>
                  <a:pt x="22098" y="108204"/>
                </a:lnTo>
                <a:lnTo>
                  <a:pt x="986790" y="108204"/>
                </a:lnTo>
                <a:lnTo>
                  <a:pt x="995386" y="106463"/>
                </a:lnTo>
                <a:lnTo>
                  <a:pt x="1002411" y="101715"/>
                </a:lnTo>
                <a:lnTo>
                  <a:pt x="1007149" y="94675"/>
                </a:lnTo>
                <a:lnTo>
                  <a:pt x="1008888" y="86055"/>
                </a:lnTo>
                <a:lnTo>
                  <a:pt x="1008888" y="22148"/>
                </a:lnTo>
                <a:lnTo>
                  <a:pt x="1007149" y="13528"/>
                </a:lnTo>
                <a:lnTo>
                  <a:pt x="1002411" y="6488"/>
                </a:lnTo>
                <a:lnTo>
                  <a:pt x="995386" y="1740"/>
                </a:lnTo>
                <a:lnTo>
                  <a:pt x="98679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509759" y="5934455"/>
            <a:ext cx="39624" cy="1082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84435" y="5934455"/>
            <a:ext cx="39624" cy="1082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660635" y="5934455"/>
            <a:ext cx="39624" cy="1082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735311" y="5934455"/>
            <a:ext cx="39624" cy="1082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811511" y="5934455"/>
            <a:ext cx="39624" cy="1082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886188" y="5934455"/>
            <a:ext cx="39623" cy="1082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962388" y="5934455"/>
            <a:ext cx="39623" cy="1082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37064" y="5934455"/>
            <a:ext cx="39624" cy="1082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13264" y="5934455"/>
            <a:ext cx="38100" cy="1082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187940" y="5934455"/>
            <a:ext cx="39624" cy="1082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264140" y="5934455"/>
            <a:ext cx="38100" cy="1082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338816" y="5934455"/>
            <a:ext cx="39624" cy="1082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415016" y="5934455"/>
            <a:ext cx="38100" cy="1082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477756" y="5757671"/>
            <a:ext cx="1009015" cy="106680"/>
          </a:xfrm>
          <a:custGeom>
            <a:avLst/>
            <a:gdLst/>
            <a:ahLst/>
            <a:cxnLst/>
            <a:rect l="l" t="t" r="r" b="b"/>
            <a:pathLst>
              <a:path w="1009015" h="106679">
                <a:moveTo>
                  <a:pt x="987044" y="0"/>
                </a:moveTo>
                <a:lnTo>
                  <a:pt x="21844" y="0"/>
                </a:lnTo>
                <a:lnTo>
                  <a:pt x="13340" y="1716"/>
                </a:lnTo>
                <a:lnTo>
                  <a:pt x="6397" y="6397"/>
                </a:lnTo>
                <a:lnTo>
                  <a:pt x="1716" y="13340"/>
                </a:lnTo>
                <a:lnTo>
                  <a:pt x="0" y="21843"/>
                </a:lnTo>
                <a:lnTo>
                  <a:pt x="0" y="84835"/>
                </a:lnTo>
                <a:lnTo>
                  <a:pt x="1716" y="93339"/>
                </a:lnTo>
                <a:lnTo>
                  <a:pt x="6397" y="100282"/>
                </a:lnTo>
                <a:lnTo>
                  <a:pt x="13340" y="104963"/>
                </a:lnTo>
                <a:lnTo>
                  <a:pt x="21844" y="106679"/>
                </a:lnTo>
                <a:lnTo>
                  <a:pt x="987044" y="106679"/>
                </a:lnTo>
                <a:lnTo>
                  <a:pt x="995547" y="104963"/>
                </a:lnTo>
                <a:lnTo>
                  <a:pt x="1002490" y="100282"/>
                </a:lnTo>
                <a:lnTo>
                  <a:pt x="1007171" y="93339"/>
                </a:lnTo>
                <a:lnTo>
                  <a:pt x="1008888" y="84835"/>
                </a:lnTo>
                <a:lnTo>
                  <a:pt x="1008888" y="21843"/>
                </a:lnTo>
                <a:lnTo>
                  <a:pt x="1007171" y="13340"/>
                </a:lnTo>
                <a:lnTo>
                  <a:pt x="1002490" y="6397"/>
                </a:lnTo>
                <a:lnTo>
                  <a:pt x="995547" y="1716"/>
                </a:lnTo>
                <a:lnTo>
                  <a:pt x="987044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09759" y="5757671"/>
            <a:ext cx="39624" cy="1066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584435" y="5757671"/>
            <a:ext cx="39624" cy="1066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660635" y="5757671"/>
            <a:ext cx="39624" cy="1066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735311" y="5757671"/>
            <a:ext cx="39624" cy="1066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811511" y="5757671"/>
            <a:ext cx="39624" cy="1066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886188" y="5757671"/>
            <a:ext cx="39623" cy="10668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962388" y="5757671"/>
            <a:ext cx="39623" cy="10668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037064" y="5757671"/>
            <a:ext cx="39624" cy="1066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113264" y="5757671"/>
            <a:ext cx="38100" cy="10668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187940" y="5757671"/>
            <a:ext cx="39624" cy="1066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264140" y="5757671"/>
            <a:ext cx="38100" cy="10668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338816" y="5757671"/>
            <a:ext cx="39624" cy="10668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415016" y="5757671"/>
            <a:ext cx="38100" cy="10668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477756" y="5579364"/>
            <a:ext cx="1009015" cy="108585"/>
          </a:xfrm>
          <a:custGeom>
            <a:avLst/>
            <a:gdLst/>
            <a:ahLst/>
            <a:cxnLst/>
            <a:rect l="l" t="t" r="r" b="b"/>
            <a:pathLst>
              <a:path w="1009015" h="108585">
                <a:moveTo>
                  <a:pt x="986790" y="0"/>
                </a:moveTo>
                <a:lnTo>
                  <a:pt x="22098" y="0"/>
                </a:lnTo>
                <a:lnTo>
                  <a:pt x="13501" y="1740"/>
                </a:lnTo>
                <a:lnTo>
                  <a:pt x="6476" y="6488"/>
                </a:lnTo>
                <a:lnTo>
                  <a:pt x="1738" y="13528"/>
                </a:lnTo>
                <a:lnTo>
                  <a:pt x="0" y="22148"/>
                </a:lnTo>
                <a:lnTo>
                  <a:pt x="0" y="86055"/>
                </a:lnTo>
                <a:lnTo>
                  <a:pt x="1738" y="94675"/>
                </a:lnTo>
                <a:lnTo>
                  <a:pt x="6476" y="101715"/>
                </a:lnTo>
                <a:lnTo>
                  <a:pt x="13501" y="106463"/>
                </a:lnTo>
                <a:lnTo>
                  <a:pt x="22098" y="108204"/>
                </a:lnTo>
                <a:lnTo>
                  <a:pt x="986790" y="108204"/>
                </a:lnTo>
                <a:lnTo>
                  <a:pt x="995386" y="106463"/>
                </a:lnTo>
                <a:lnTo>
                  <a:pt x="1002411" y="101715"/>
                </a:lnTo>
                <a:lnTo>
                  <a:pt x="1007149" y="94675"/>
                </a:lnTo>
                <a:lnTo>
                  <a:pt x="1008888" y="86055"/>
                </a:lnTo>
                <a:lnTo>
                  <a:pt x="1008888" y="22148"/>
                </a:lnTo>
                <a:lnTo>
                  <a:pt x="1007149" y="13528"/>
                </a:lnTo>
                <a:lnTo>
                  <a:pt x="1002411" y="6488"/>
                </a:lnTo>
                <a:lnTo>
                  <a:pt x="995386" y="1740"/>
                </a:lnTo>
                <a:lnTo>
                  <a:pt x="98679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509759" y="5579364"/>
            <a:ext cx="39624" cy="10820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584435" y="5579364"/>
            <a:ext cx="39624" cy="10820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660635" y="5579364"/>
            <a:ext cx="39624" cy="10820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735311" y="5579364"/>
            <a:ext cx="39624" cy="10820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811511" y="5579364"/>
            <a:ext cx="39624" cy="10820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886188" y="5579364"/>
            <a:ext cx="39623" cy="10820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962388" y="5579364"/>
            <a:ext cx="39623" cy="10820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037064" y="5579364"/>
            <a:ext cx="39624" cy="10820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113264" y="5579364"/>
            <a:ext cx="38100" cy="1082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87940" y="5579364"/>
            <a:ext cx="39624" cy="1082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264140" y="5579364"/>
            <a:ext cx="38100" cy="10820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338816" y="5579364"/>
            <a:ext cx="39624" cy="10820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415016" y="5579364"/>
            <a:ext cx="38100" cy="10820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477756" y="5401055"/>
            <a:ext cx="1009015" cy="108585"/>
          </a:xfrm>
          <a:custGeom>
            <a:avLst/>
            <a:gdLst/>
            <a:ahLst/>
            <a:cxnLst/>
            <a:rect l="l" t="t" r="r" b="b"/>
            <a:pathLst>
              <a:path w="1009015" h="108585">
                <a:moveTo>
                  <a:pt x="986790" y="0"/>
                </a:moveTo>
                <a:lnTo>
                  <a:pt x="22098" y="0"/>
                </a:lnTo>
                <a:lnTo>
                  <a:pt x="13501" y="1738"/>
                </a:lnTo>
                <a:lnTo>
                  <a:pt x="6476" y="6477"/>
                </a:lnTo>
                <a:lnTo>
                  <a:pt x="1738" y="13501"/>
                </a:lnTo>
                <a:lnTo>
                  <a:pt x="0" y="22098"/>
                </a:lnTo>
                <a:lnTo>
                  <a:pt x="0" y="86106"/>
                </a:lnTo>
                <a:lnTo>
                  <a:pt x="1738" y="94702"/>
                </a:lnTo>
                <a:lnTo>
                  <a:pt x="6476" y="101727"/>
                </a:lnTo>
                <a:lnTo>
                  <a:pt x="13501" y="106465"/>
                </a:lnTo>
                <a:lnTo>
                  <a:pt x="22098" y="108204"/>
                </a:lnTo>
                <a:lnTo>
                  <a:pt x="986790" y="108204"/>
                </a:lnTo>
                <a:lnTo>
                  <a:pt x="995386" y="106465"/>
                </a:lnTo>
                <a:lnTo>
                  <a:pt x="1002411" y="101727"/>
                </a:lnTo>
                <a:lnTo>
                  <a:pt x="1007149" y="94702"/>
                </a:lnTo>
                <a:lnTo>
                  <a:pt x="1008888" y="86106"/>
                </a:lnTo>
                <a:lnTo>
                  <a:pt x="1008888" y="22098"/>
                </a:lnTo>
                <a:lnTo>
                  <a:pt x="1007149" y="13501"/>
                </a:lnTo>
                <a:lnTo>
                  <a:pt x="1002411" y="6477"/>
                </a:lnTo>
                <a:lnTo>
                  <a:pt x="995386" y="1738"/>
                </a:lnTo>
                <a:lnTo>
                  <a:pt x="98679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509759" y="5401055"/>
            <a:ext cx="39624" cy="1082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584435" y="5401055"/>
            <a:ext cx="39624" cy="1082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660635" y="5401055"/>
            <a:ext cx="39624" cy="1082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735311" y="5401055"/>
            <a:ext cx="39624" cy="1082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811511" y="5401055"/>
            <a:ext cx="39624" cy="1082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886188" y="5401055"/>
            <a:ext cx="39623" cy="1082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962388" y="5401055"/>
            <a:ext cx="39623" cy="1082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037064" y="5401055"/>
            <a:ext cx="39624" cy="1082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113264" y="5401055"/>
            <a:ext cx="38100" cy="1082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187940" y="5401055"/>
            <a:ext cx="39624" cy="1082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264140" y="5401055"/>
            <a:ext cx="38100" cy="1082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338816" y="5401055"/>
            <a:ext cx="39624" cy="1082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415016" y="5401055"/>
            <a:ext cx="38100" cy="1082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280904" y="5065776"/>
            <a:ext cx="1001394" cy="1001394"/>
          </a:xfrm>
          <a:custGeom>
            <a:avLst/>
            <a:gdLst/>
            <a:ahLst/>
            <a:cxnLst/>
            <a:rect l="l" t="t" r="r" b="b"/>
            <a:pathLst>
              <a:path w="1001395" h="1001395">
                <a:moveTo>
                  <a:pt x="500634" y="0"/>
                </a:moveTo>
                <a:lnTo>
                  <a:pt x="452421" y="2291"/>
                </a:lnTo>
                <a:lnTo>
                  <a:pt x="405505" y="9027"/>
                </a:lnTo>
                <a:lnTo>
                  <a:pt x="360095" y="19997"/>
                </a:lnTo>
                <a:lnTo>
                  <a:pt x="316401" y="34991"/>
                </a:lnTo>
                <a:lnTo>
                  <a:pt x="274632" y="53799"/>
                </a:lnTo>
                <a:lnTo>
                  <a:pt x="234999" y="76212"/>
                </a:lnTo>
                <a:lnTo>
                  <a:pt x="197712" y="102020"/>
                </a:lnTo>
                <a:lnTo>
                  <a:pt x="162979" y="131012"/>
                </a:lnTo>
                <a:lnTo>
                  <a:pt x="131012" y="162979"/>
                </a:lnTo>
                <a:lnTo>
                  <a:pt x="102020" y="197712"/>
                </a:lnTo>
                <a:lnTo>
                  <a:pt x="76212" y="234999"/>
                </a:lnTo>
                <a:lnTo>
                  <a:pt x="53799" y="274632"/>
                </a:lnTo>
                <a:lnTo>
                  <a:pt x="34991" y="316401"/>
                </a:lnTo>
                <a:lnTo>
                  <a:pt x="19997" y="360095"/>
                </a:lnTo>
                <a:lnTo>
                  <a:pt x="9027" y="405505"/>
                </a:lnTo>
                <a:lnTo>
                  <a:pt x="2291" y="452421"/>
                </a:lnTo>
                <a:lnTo>
                  <a:pt x="0" y="500634"/>
                </a:lnTo>
                <a:lnTo>
                  <a:pt x="2291" y="548848"/>
                </a:lnTo>
                <a:lnTo>
                  <a:pt x="9027" y="595765"/>
                </a:lnTo>
                <a:lnTo>
                  <a:pt x="19997" y="641177"/>
                </a:lnTo>
                <a:lnTo>
                  <a:pt x="34991" y="684872"/>
                </a:lnTo>
                <a:lnTo>
                  <a:pt x="53799" y="726640"/>
                </a:lnTo>
                <a:lnTo>
                  <a:pt x="76212" y="766273"/>
                </a:lnTo>
                <a:lnTo>
                  <a:pt x="102020" y="803561"/>
                </a:lnTo>
                <a:lnTo>
                  <a:pt x="131012" y="838293"/>
                </a:lnTo>
                <a:lnTo>
                  <a:pt x="162979" y="870259"/>
                </a:lnTo>
                <a:lnTo>
                  <a:pt x="197712" y="899251"/>
                </a:lnTo>
                <a:lnTo>
                  <a:pt x="234999" y="925058"/>
                </a:lnTo>
                <a:lnTo>
                  <a:pt x="274632" y="947470"/>
                </a:lnTo>
                <a:lnTo>
                  <a:pt x="316401" y="966278"/>
                </a:lnTo>
                <a:lnTo>
                  <a:pt x="360095" y="981271"/>
                </a:lnTo>
                <a:lnTo>
                  <a:pt x="405505" y="992240"/>
                </a:lnTo>
                <a:lnTo>
                  <a:pt x="452421" y="998976"/>
                </a:lnTo>
                <a:lnTo>
                  <a:pt x="500634" y="1001268"/>
                </a:lnTo>
                <a:lnTo>
                  <a:pt x="548846" y="998976"/>
                </a:lnTo>
                <a:lnTo>
                  <a:pt x="595762" y="992240"/>
                </a:lnTo>
                <a:lnTo>
                  <a:pt x="641172" y="981271"/>
                </a:lnTo>
                <a:lnTo>
                  <a:pt x="684866" y="966278"/>
                </a:lnTo>
                <a:lnTo>
                  <a:pt x="726635" y="947470"/>
                </a:lnTo>
                <a:lnTo>
                  <a:pt x="766268" y="925058"/>
                </a:lnTo>
                <a:lnTo>
                  <a:pt x="803555" y="899251"/>
                </a:lnTo>
                <a:lnTo>
                  <a:pt x="838288" y="870259"/>
                </a:lnTo>
                <a:lnTo>
                  <a:pt x="870255" y="838293"/>
                </a:lnTo>
                <a:lnTo>
                  <a:pt x="899247" y="803561"/>
                </a:lnTo>
                <a:lnTo>
                  <a:pt x="925055" y="766273"/>
                </a:lnTo>
                <a:lnTo>
                  <a:pt x="947468" y="726640"/>
                </a:lnTo>
                <a:lnTo>
                  <a:pt x="966276" y="684872"/>
                </a:lnTo>
                <a:lnTo>
                  <a:pt x="981270" y="641177"/>
                </a:lnTo>
                <a:lnTo>
                  <a:pt x="992240" y="595765"/>
                </a:lnTo>
                <a:lnTo>
                  <a:pt x="998976" y="548848"/>
                </a:lnTo>
                <a:lnTo>
                  <a:pt x="1001268" y="500634"/>
                </a:lnTo>
                <a:lnTo>
                  <a:pt x="998976" y="452421"/>
                </a:lnTo>
                <a:lnTo>
                  <a:pt x="992240" y="405505"/>
                </a:lnTo>
                <a:lnTo>
                  <a:pt x="981270" y="360095"/>
                </a:lnTo>
                <a:lnTo>
                  <a:pt x="966276" y="316401"/>
                </a:lnTo>
                <a:lnTo>
                  <a:pt x="947468" y="274632"/>
                </a:lnTo>
                <a:lnTo>
                  <a:pt x="925055" y="234999"/>
                </a:lnTo>
                <a:lnTo>
                  <a:pt x="899247" y="197712"/>
                </a:lnTo>
                <a:lnTo>
                  <a:pt x="870255" y="162979"/>
                </a:lnTo>
                <a:lnTo>
                  <a:pt x="838288" y="131012"/>
                </a:lnTo>
                <a:lnTo>
                  <a:pt x="803555" y="102020"/>
                </a:lnTo>
                <a:lnTo>
                  <a:pt x="766268" y="76212"/>
                </a:lnTo>
                <a:lnTo>
                  <a:pt x="726635" y="53799"/>
                </a:lnTo>
                <a:lnTo>
                  <a:pt x="684866" y="34991"/>
                </a:lnTo>
                <a:lnTo>
                  <a:pt x="641172" y="19997"/>
                </a:lnTo>
                <a:lnTo>
                  <a:pt x="595762" y="9027"/>
                </a:lnTo>
                <a:lnTo>
                  <a:pt x="548846" y="2291"/>
                </a:lnTo>
                <a:lnTo>
                  <a:pt x="500634" y="0"/>
                </a:lnTo>
                <a:close/>
              </a:path>
            </a:pathLst>
          </a:custGeom>
          <a:solidFill>
            <a:srgbClr val="F792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526268" y="5239511"/>
            <a:ext cx="478790" cy="637540"/>
          </a:xfrm>
          <a:custGeom>
            <a:avLst/>
            <a:gdLst/>
            <a:ahLst/>
            <a:cxnLst/>
            <a:rect l="l" t="t" r="r" b="b"/>
            <a:pathLst>
              <a:path w="478790" h="637539">
                <a:moveTo>
                  <a:pt x="421014" y="520446"/>
                </a:moveTo>
                <a:lnTo>
                  <a:pt x="168021" y="520446"/>
                </a:lnTo>
                <a:lnTo>
                  <a:pt x="209041" y="530351"/>
                </a:lnTo>
                <a:lnTo>
                  <a:pt x="186181" y="622757"/>
                </a:lnTo>
                <a:lnTo>
                  <a:pt x="243585" y="637032"/>
                </a:lnTo>
                <a:lnTo>
                  <a:pt x="266573" y="544245"/>
                </a:lnTo>
                <a:lnTo>
                  <a:pt x="383834" y="544245"/>
                </a:lnTo>
                <a:lnTo>
                  <a:pt x="409681" y="530802"/>
                </a:lnTo>
                <a:lnTo>
                  <a:pt x="421014" y="520446"/>
                </a:lnTo>
                <a:close/>
              </a:path>
              <a:path w="478790" h="637539">
                <a:moveTo>
                  <a:pt x="27558" y="415505"/>
                </a:moveTo>
                <a:lnTo>
                  <a:pt x="0" y="479869"/>
                </a:lnTo>
                <a:lnTo>
                  <a:pt x="110489" y="506552"/>
                </a:lnTo>
                <a:lnTo>
                  <a:pt x="87502" y="599313"/>
                </a:lnTo>
                <a:lnTo>
                  <a:pt x="144906" y="613587"/>
                </a:lnTo>
                <a:lnTo>
                  <a:pt x="168021" y="520446"/>
                </a:lnTo>
                <a:lnTo>
                  <a:pt x="421014" y="520446"/>
                </a:lnTo>
                <a:lnTo>
                  <a:pt x="435497" y="507209"/>
                </a:lnTo>
                <a:lnTo>
                  <a:pt x="454136" y="478812"/>
                </a:lnTo>
                <a:lnTo>
                  <a:pt x="455956" y="473454"/>
                </a:lnTo>
                <a:lnTo>
                  <a:pt x="279542" y="473454"/>
                </a:lnTo>
                <a:lnTo>
                  <a:pt x="229248" y="465464"/>
                </a:lnTo>
                <a:lnTo>
                  <a:pt x="184784" y="452907"/>
                </a:lnTo>
                <a:lnTo>
                  <a:pt x="191125" y="427403"/>
                </a:lnTo>
                <a:lnTo>
                  <a:pt x="75271" y="427403"/>
                </a:lnTo>
                <a:lnTo>
                  <a:pt x="65277" y="425919"/>
                </a:lnTo>
                <a:lnTo>
                  <a:pt x="54169" y="423458"/>
                </a:lnTo>
                <a:lnTo>
                  <a:pt x="46990" y="421489"/>
                </a:lnTo>
                <a:lnTo>
                  <a:pt x="39524" y="419131"/>
                </a:lnTo>
                <a:lnTo>
                  <a:pt x="27558" y="415505"/>
                </a:lnTo>
                <a:close/>
              </a:path>
              <a:path w="478790" h="637539">
                <a:moveTo>
                  <a:pt x="383834" y="544245"/>
                </a:moveTo>
                <a:lnTo>
                  <a:pt x="266573" y="544245"/>
                </a:lnTo>
                <a:lnTo>
                  <a:pt x="298068" y="551840"/>
                </a:lnTo>
                <a:lnTo>
                  <a:pt x="340078" y="555209"/>
                </a:lnTo>
                <a:lnTo>
                  <a:pt x="377579" y="547499"/>
                </a:lnTo>
                <a:lnTo>
                  <a:pt x="383834" y="544245"/>
                </a:lnTo>
                <a:close/>
              </a:path>
              <a:path w="478790" h="637539">
                <a:moveTo>
                  <a:pt x="416430" y="334899"/>
                </a:moveTo>
                <a:lnTo>
                  <a:pt x="214122" y="334899"/>
                </a:lnTo>
                <a:lnTo>
                  <a:pt x="218566" y="335660"/>
                </a:lnTo>
                <a:lnTo>
                  <a:pt x="257931" y="344402"/>
                </a:lnTo>
                <a:lnTo>
                  <a:pt x="306403" y="361732"/>
                </a:lnTo>
                <a:lnTo>
                  <a:pt x="344422" y="390023"/>
                </a:lnTo>
                <a:lnTo>
                  <a:pt x="352425" y="431647"/>
                </a:lnTo>
                <a:lnTo>
                  <a:pt x="325669" y="466230"/>
                </a:lnTo>
                <a:lnTo>
                  <a:pt x="279542" y="473454"/>
                </a:lnTo>
                <a:lnTo>
                  <a:pt x="455956" y="473454"/>
                </a:lnTo>
                <a:lnTo>
                  <a:pt x="464709" y="447701"/>
                </a:lnTo>
                <a:lnTo>
                  <a:pt x="466166" y="419131"/>
                </a:lnTo>
                <a:lnTo>
                  <a:pt x="466201" y="415505"/>
                </a:lnTo>
                <a:lnTo>
                  <a:pt x="458101" y="385703"/>
                </a:lnTo>
                <a:lnTo>
                  <a:pt x="439141" y="358999"/>
                </a:lnTo>
                <a:lnTo>
                  <a:pt x="408558" y="337947"/>
                </a:lnTo>
                <a:lnTo>
                  <a:pt x="416430" y="334899"/>
                </a:lnTo>
                <a:close/>
              </a:path>
              <a:path w="478790" h="637539">
                <a:moveTo>
                  <a:pt x="101726" y="64643"/>
                </a:moveTo>
                <a:lnTo>
                  <a:pt x="88264" y="124078"/>
                </a:lnTo>
                <a:lnTo>
                  <a:pt x="99758" y="125910"/>
                </a:lnTo>
                <a:lnTo>
                  <a:pt x="110299" y="127968"/>
                </a:lnTo>
                <a:lnTo>
                  <a:pt x="149717" y="147335"/>
                </a:lnTo>
                <a:lnTo>
                  <a:pt x="153670" y="165100"/>
                </a:lnTo>
                <a:lnTo>
                  <a:pt x="145018" y="203313"/>
                </a:lnTo>
                <a:lnTo>
                  <a:pt x="131886" y="258055"/>
                </a:lnTo>
                <a:lnTo>
                  <a:pt x="117048" y="318340"/>
                </a:lnTo>
                <a:lnTo>
                  <a:pt x="103276" y="373185"/>
                </a:lnTo>
                <a:lnTo>
                  <a:pt x="93345" y="411606"/>
                </a:lnTo>
                <a:lnTo>
                  <a:pt x="75271" y="427403"/>
                </a:lnTo>
                <a:lnTo>
                  <a:pt x="191125" y="427403"/>
                </a:lnTo>
                <a:lnTo>
                  <a:pt x="214122" y="334899"/>
                </a:lnTo>
                <a:lnTo>
                  <a:pt x="416430" y="334899"/>
                </a:lnTo>
                <a:lnTo>
                  <a:pt x="434656" y="327841"/>
                </a:lnTo>
                <a:lnTo>
                  <a:pt x="456930" y="306573"/>
                </a:lnTo>
                <a:lnTo>
                  <a:pt x="463129" y="294973"/>
                </a:lnTo>
                <a:lnTo>
                  <a:pt x="308340" y="294973"/>
                </a:lnTo>
                <a:lnTo>
                  <a:pt x="266658" y="289335"/>
                </a:lnTo>
                <a:lnTo>
                  <a:pt x="233299" y="280162"/>
                </a:lnTo>
                <a:lnTo>
                  <a:pt x="228091" y="278638"/>
                </a:lnTo>
                <a:lnTo>
                  <a:pt x="255015" y="169925"/>
                </a:lnTo>
                <a:lnTo>
                  <a:pt x="442247" y="169925"/>
                </a:lnTo>
                <a:lnTo>
                  <a:pt x="410336" y="147700"/>
                </a:lnTo>
                <a:lnTo>
                  <a:pt x="389254" y="140001"/>
                </a:lnTo>
                <a:lnTo>
                  <a:pt x="378797" y="136288"/>
                </a:lnTo>
                <a:lnTo>
                  <a:pt x="368553" y="132969"/>
                </a:lnTo>
                <a:lnTo>
                  <a:pt x="372679" y="116331"/>
                </a:lnTo>
                <a:lnTo>
                  <a:pt x="311657" y="116331"/>
                </a:lnTo>
                <a:lnTo>
                  <a:pt x="271017" y="105537"/>
                </a:lnTo>
                <a:lnTo>
                  <a:pt x="274495" y="91566"/>
                </a:lnTo>
                <a:lnTo>
                  <a:pt x="213486" y="91566"/>
                </a:lnTo>
                <a:lnTo>
                  <a:pt x="121032" y="69582"/>
                </a:lnTo>
                <a:lnTo>
                  <a:pt x="101726" y="64643"/>
                </a:lnTo>
                <a:close/>
              </a:path>
              <a:path w="478790" h="637539">
                <a:moveTo>
                  <a:pt x="442247" y="169925"/>
                </a:moveTo>
                <a:lnTo>
                  <a:pt x="255015" y="169925"/>
                </a:lnTo>
                <a:lnTo>
                  <a:pt x="259587" y="170815"/>
                </a:lnTo>
                <a:lnTo>
                  <a:pt x="292500" y="177964"/>
                </a:lnTo>
                <a:lnTo>
                  <a:pt x="331819" y="192389"/>
                </a:lnTo>
                <a:lnTo>
                  <a:pt x="362422" y="216695"/>
                </a:lnTo>
                <a:lnTo>
                  <a:pt x="369188" y="253491"/>
                </a:lnTo>
                <a:lnTo>
                  <a:pt x="346473" y="286537"/>
                </a:lnTo>
                <a:lnTo>
                  <a:pt x="308340" y="294973"/>
                </a:lnTo>
                <a:lnTo>
                  <a:pt x="463129" y="294973"/>
                </a:lnTo>
                <a:lnTo>
                  <a:pt x="472507" y="277424"/>
                </a:lnTo>
                <a:lnTo>
                  <a:pt x="478510" y="243679"/>
                </a:lnTo>
                <a:lnTo>
                  <a:pt x="472066" y="208621"/>
                </a:lnTo>
                <a:lnTo>
                  <a:pt x="450300" y="175534"/>
                </a:lnTo>
                <a:lnTo>
                  <a:pt x="442247" y="169925"/>
                </a:lnTo>
                <a:close/>
              </a:path>
              <a:path w="478790" h="637539">
                <a:moveTo>
                  <a:pt x="334390" y="25018"/>
                </a:moveTo>
                <a:lnTo>
                  <a:pt x="311657" y="116331"/>
                </a:lnTo>
                <a:lnTo>
                  <a:pt x="372679" y="116331"/>
                </a:lnTo>
                <a:lnTo>
                  <a:pt x="391795" y="39243"/>
                </a:lnTo>
                <a:lnTo>
                  <a:pt x="334390" y="25018"/>
                </a:lnTo>
                <a:close/>
              </a:path>
              <a:path w="478790" h="637539">
                <a:moveTo>
                  <a:pt x="236347" y="0"/>
                </a:moveTo>
                <a:lnTo>
                  <a:pt x="213486" y="91566"/>
                </a:lnTo>
                <a:lnTo>
                  <a:pt x="274495" y="91566"/>
                </a:lnTo>
                <a:lnTo>
                  <a:pt x="293750" y="14224"/>
                </a:lnTo>
                <a:lnTo>
                  <a:pt x="2363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514842" y="4643754"/>
            <a:ext cx="247015" cy="225425"/>
          </a:xfrm>
          <a:custGeom>
            <a:avLst/>
            <a:gdLst/>
            <a:ahLst/>
            <a:cxnLst/>
            <a:rect l="l" t="t" r="r" b="b"/>
            <a:pathLst>
              <a:path w="247015" h="225425">
                <a:moveTo>
                  <a:pt x="247014" y="0"/>
                </a:moveTo>
                <a:lnTo>
                  <a:pt x="0" y="127127"/>
                </a:lnTo>
                <a:lnTo>
                  <a:pt x="84327" y="225171"/>
                </a:lnTo>
                <a:lnTo>
                  <a:pt x="247014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474964" y="4436364"/>
            <a:ext cx="269875" cy="129539"/>
          </a:xfrm>
          <a:custGeom>
            <a:avLst/>
            <a:gdLst/>
            <a:ahLst/>
            <a:cxnLst/>
            <a:rect l="l" t="t" r="r" b="b"/>
            <a:pathLst>
              <a:path w="269875" h="129539">
                <a:moveTo>
                  <a:pt x="0" y="0"/>
                </a:moveTo>
                <a:lnTo>
                  <a:pt x="0" y="129540"/>
                </a:lnTo>
                <a:lnTo>
                  <a:pt x="269747" y="64769"/>
                </a:lnTo>
                <a:lnTo>
                  <a:pt x="0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799068" y="3739007"/>
            <a:ext cx="132715" cy="278130"/>
          </a:xfrm>
          <a:custGeom>
            <a:avLst/>
            <a:gdLst/>
            <a:ahLst/>
            <a:cxnLst/>
            <a:rect l="l" t="t" r="r" b="b"/>
            <a:pathLst>
              <a:path w="132715" h="278129">
                <a:moveTo>
                  <a:pt x="124967" y="0"/>
                </a:moveTo>
                <a:lnTo>
                  <a:pt x="0" y="33528"/>
                </a:lnTo>
                <a:lnTo>
                  <a:pt x="132333" y="277622"/>
                </a:lnTo>
                <a:lnTo>
                  <a:pt x="124967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099168" y="3745738"/>
            <a:ext cx="157480" cy="275590"/>
          </a:xfrm>
          <a:custGeom>
            <a:avLst/>
            <a:gdLst/>
            <a:ahLst/>
            <a:cxnLst/>
            <a:rect l="l" t="t" r="r" b="b"/>
            <a:pathLst>
              <a:path w="157479" h="275589">
                <a:moveTo>
                  <a:pt x="36702" y="0"/>
                </a:moveTo>
                <a:lnTo>
                  <a:pt x="0" y="275209"/>
                </a:lnTo>
                <a:lnTo>
                  <a:pt x="157479" y="46481"/>
                </a:lnTo>
                <a:lnTo>
                  <a:pt x="36702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>
            <a:spLocks noGrp="1"/>
          </p:cNvSpPr>
          <p:nvPr>
            <p:ph type="title"/>
          </p:nvPr>
        </p:nvSpPr>
        <p:spPr>
          <a:xfrm>
            <a:off x="216408" y="458470"/>
            <a:ext cx="10896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D9900"/>
                </a:solidFill>
              </a:rPr>
              <a:t>Cơ chế</a:t>
            </a:r>
            <a:r>
              <a:rPr sz="2400" spc="5" dirty="0">
                <a:solidFill>
                  <a:srgbClr val="FD9900"/>
                </a:solidFill>
              </a:rPr>
              <a:t> </a:t>
            </a:r>
            <a:r>
              <a:rPr sz="2400" dirty="0">
                <a:solidFill>
                  <a:srgbClr val="FD9900"/>
                </a:solidFill>
              </a:rPr>
              <a:t>đào</a:t>
            </a:r>
            <a:endParaRPr sz="2400"/>
          </a:p>
        </p:txBody>
      </p:sp>
      <p:pic>
        <p:nvPicPr>
          <p:cNvPr id="2050" name="Picture 2" descr="Image result for diagram the blockchain digging process">
            <a:extLst>
              <a:ext uri="{FF2B5EF4-FFF2-40B4-BE49-F238E27FC236}">
                <a16:creationId xmlns:a16="http://schemas.microsoft.com/office/drawing/2014/main" id="{F89475E4-2C09-4DD0-BCE1-830CC1E8E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89" y="1179502"/>
            <a:ext cx="3681461" cy="490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27120" y="4293"/>
            <a:ext cx="8564304" cy="659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8655" y="1751838"/>
            <a:ext cx="3336545" cy="1246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Bitcoin: A Peer-to-Peer  Electronic Cash</a:t>
            </a:r>
            <a:r>
              <a:rPr sz="20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sz="2400" b="1" i="1" spc="-5" dirty="0">
                <a:solidFill>
                  <a:srgbClr val="FFFFFF"/>
                </a:solidFill>
                <a:latin typeface="Arial"/>
                <a:cs typeface="Arial"/>
              </a:rPr>
              <a:t>Satoshi</a:t>
            </a:r>
            <a:r>
              <a:rPr sz="2400" b="1" i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i="1" spc="-5" dirty="0">
                <a:solidFill>
                  <a:srgbClr val="FFFFFF"/>
                </a:solidFill>
                <a:latin typeface="Arial"/>
                <a:cs typeface="Arial"/>
              </a:rPr>
              <a:t>Nakamoto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8655" y="657859"/>
            <a:ext cx="3147695" cy="685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solidFill>
                  <a:srgbClr val="FD9900"/>
                </a:solidFill>
              </a:rPr>
              <a:t>Tổng </a:t>
            </a:r>
            <a:r>
              <a:rPr sz="2400" spc="-5" dirty="0">
                <a:solidFill>
                  <a:srgbClr val="FD9900"/>
                </a:solidFill>
              </a:rPr>
              <a:t>quan về </a:t>
            </a:r>
            <a:r>
              <a:rPr sz="2400" spc="-15" dirty="0">
                <a:solidFill>
                  <a:srgbClr val="FD9900"/>
                </a:solidFill>
              </a:rPr>
              <a:t>Tiền</a:t>
            </a:r>
            <a:r>
              <a:rPr sz="2400" spc="-95" dirty="0">
                <a:solidFill>
                  <a:srgbClr val="FD9900"/>
                </a:solidFill>
              </a:rPr>
              <a:t> </a:t>
            </a:r>
            <a:r>
              <a:rPr sz="2400" spc="-5" dirty="0">
                <a:solidFill>
                  <a:srgbClr val="FD9900"/>
                </a:solidFill>
              </a:rPr>
              <a:t>ảo</a:t>
            </a:r>
            <a:endParaRPr sz="2400"/>
          </a:p>
          <a:p>
            <a:pPr marL="86995">
              <a:lnSpc>
                <a:spcPts val="2355"/>
              </a:lnSpc>
            </a:pPr>
            <a:r>
              <a:rPr sz="2000" b="0" spc="-5" dirty="0">
                <a:solidFill>
                  <a:srgbClr val="FD9900"/>
                </a:solidFill>
                <a:latin typeface="Arial"/>
                <a:cs typeface="Arial"/>
              </a:rPr>
              <a:t>Lịch </a:t>
            </a:r>
            <a:r>
              <a:rPr sz="2000" b="0" dirty="0">
                <a:solidFill>
                  <a:srgbClr val="FD9900"/>
                </a:solidFill>
                <a:latin typeface="Arial"/>
                <a:cs typeface="Arial"/>
              </a:rPr>
              <a:t>sử </a:t>
            </a:r>
            <a:r>
              <a:rPr sz="2000" b="0" spc="-5" dirty="0">
                <a:solidFill>
                  <a:srgbClr val="FD9900"/>
                </a:solidFill>
                <a:latin typeface="Arial"/>
                <a:cs typeface="Arial"/>
              </a:rPr>
              <a:t>phát</a:t>
            </a:r>
            <a:r>
              <a:rPr sz="2000" b="0" spc="-65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000" b="0" dirty="0">
                <a:solidFill>
                  <a:srgbClr val="FD9900"/>
                </a:solidFill>
                <a:latin typeface="Arial"/>
                <a:cs typeface="Arial"/>
              </a:rPr>
              <a:t>triển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A31725A-D7E3-4C63-907F-0D2E485B796C}"/>
              </a:ext>
            </a:extLst>
          </p:cNvPr>
          <p:cNvSpPr txBox="1">
            <a:spLocks/>
          </p:cNvSpPr>
          <p:nvPr/>
        </p:nvSpPr>
        <p:spPr>
          <a:xfrm>
            <a:off x="6324600" y="3318780"/>
            <a:ext cx="4114800" cy="6177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lang="en-US" sz="11500" kern="0">
                <a:solidFill>
                  <a:srgbClr val="FD9900"/>
                </a:solidFill>
              </a:rPr>
              <a:t>???</a:t>
            </a:r>
            <a:endParaRPr lang="en-US" sz="9600" kern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13007" y="256031"/>
            <a:ext cx="1079500" cy="847725"/>
          </a:xfrm>
          <a:custGeom>
            <a:avLst/>
            <a:gdLst/>
            <a:ahLst/>
            <a:cxnLst/>
            <a:rect l="l" t="t" r="r" b="b"/>
            <a:pathLst>
              <a:path w="1079500" h="847725">
                <a:moveTo>
                  <a:pt x="0" y="847344"/>
                </a:moveTo>
                <a:lnTo>
                  <a:pt x="1078992" y="847344"/>
                </a:lnTo>
                <a:lnTo>
                  <a:pt x="107899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6408" y="252984"/>
            <a:ext cx="10896600" cy="847725"/>
          </a:xfrm>
          <a:custGeom>
            <a:avLst/>
            <a:gdLst/>
            <a:ahLst/>
            <a:cxnLst/>
            <a:rect l="l" t="t" r="r" b="b"/>
            <a:pathLst>
              <a:path w="10896600" h="847725">
                <a:moveTo>
                  <a:pt x="0" y="847344"/>
                </a:moveTo>
                <a:lnTo>
                  <a:pt x="10896600" y="847344"/>
                </a:lnTo>
                <a:lnTo>
                  <a:pt x="10896600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2984"/>
            <a:ext cx="5080" cy="847725"/>
          </a:xfrm>
          <a:custGeom>
            <a:avLst/>
            <a:gdLst/>
            <a:ahLst/>
            <a:cxnLst/>
            <a:rect l="l" t="t" r="r" b="b"/>
            <a:pathLst>
              <a:path w="5080" h="847725">
                <a:moveTo>
                  <a:pt x="0" y="847344"/>
                </a:moveTo>
                <a:lnTo>
                  <a:pt x="4572" y="847344"/>
                </a:lnTo>
                <a:lnTo>
                  <a:pt x="457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04704" y="198120"/>
            <a:ext cx="1450848" cy="11506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" y="252984"/>
            <a:ext cx="212090" cy="847725"/>
          </a:xfrm>
          <a:custGeom>
            <a:avLst/>
            <a:gdLst/>
            <a:ahLst/>
            <a:cxnLst/>
            <a:rect l="l" t="t" r="r" b="b"/>
            <a:pathLst>
              <a:path w="212090" h="847725">
                <a:moveTo>
                  <a:pt x="0" y="847344"/>
                </a:moveTo>
                <a:lnTo>
                  <a:pt x="211836" y="847344"/>
                </a:lnTo>
                <a:lnTo>
                  <a:pt x="211836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" y="1894120"/>
            <a:ext cx="12191365" cy="4376420"/>
          </a:xfrm>
          <a:custGeom>
            <a:avLst/>
            <a:gdLst/>
            <a:ahLst/>
            <a:cxnLst/>
            <a:rect l="l" t="t" r="r" b="b"/>
            <a:pathLst>
              <a:path w="12191365" h="4376420">
                <a:moveTo>
                  <a:pt x="0" y="4376377"/>
                </a:moveTo>
                <a:lnTo>
                  <a:pt x="7541514" y="4350253"/>
                </a:lnTo>
                <a:lnTo>
                  <a:pt x="7907274" y="3644984"/>
                </a:lnTo>
                <a:lnTo>
                  <a:pt x="9013190" y="2791798"/>
                </a:lnTo>
                <a:lnTo>
                  <a:pt x="9222232" y="2130128"/>
                </a:lnTo>
                <a:lnTo>
                  <a:pt x="10319512" y="972142"/>
                </a:lnTo>
                <a:lnTo>
                  <a:pt x="11259947" y="711030"/>
                </a:lnTo>
                <a:lnTo>
                  <a:pt x="12191238" y="0"/>
                </a:lnTo>
              </a:path>
            </a:pathLst>
          </a:custGeom>
          <a:ln w="38100">
            <a:solidFill>
              <a:srgbClr val="2F2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72856" y="3110483"/>
            <a:ext cx="3122930" cy="3159760"/>
          </a:xfrm>
          <a:custGeom>
            <a:avLst/>
            <a:gdLst/>
            <a:ahLst/>
            <a:cxnLst/>
            <a:rect l="l" t="t" r="r" b="b"/>
            <a:pathLst>
              <a:path w="3122929" h="3159760">
                <a:moveTo>
                  <a:pt x="3122676" y="0"/>
                </a:moveTo>
                <a:lnTo>
                  <a:pt x="2214626" y="240918"/>
                </a:lnTo>
                <a:lnTo>
                  <a:pt x="1510411" y="1093215"/>
                </a:lnTo>
                <a:lnTo>
                  <a:pt x="1352803" y="1788033"/>
                </a:lnTo>
                <a:lnTo>
                  <a:pt x="176022" y="2594102"/>
                </a:lnTo>
                <a:lnTo>
                  <a:pt x="0" y="3159252"/>
                </a:lnTo>
                <a:lnTo>
                  <a:pt x="3076321" y="3159252"/>
                </a:lnTo>
                <a:lnTo>
                  <a:pt x="3122676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07023" y="3919807"/>
            <a:ext cx="889095" cy="10723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83981" y="3943096"/>
            <a:ext cx="200231" cy="1972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14282" y="4047235"/>
            <a:ext cx="379095" cy="567690"/>
          </a:xfrm>
          <a:custGeom>
            <a:avLst/>
            <a:gdLst/>
            <a:ahLst/>
            <a:cxnLst/>
            <a:rect l="l" t="t" r="r" b="b"/>
            <a:pathLst>
              <a:path w="379095" h="567689">
                <a:moveTo>
                  <a:pt x="64262" y="0"/>
                </a:moveTo>
                <a:lnTo>
                  <a:pt x="0" y="90043"/>
                </a:lnTo>
                <a:lnTo>
                  <a:pt x="22634" y="110627"/>
                </a:lnTo>
                <a:lnTo>
                  <a:pt x="46195" y="130701"/>
                </a:lnTo>
                <a:lnTo>
                  <a:pt x="70725" y="151138"/>
                </a:lnTo>
                <a:lnTo>
                  <a:pt x="96264" y="172811"/>
                </a:lnTo>
                <a:lnTo>
                  <a:pt x="150546" y="223364"/>
                </a:lnTo>
                <a:lnTo>
                  <a:pt x="179372" y="253990"/>
                </a:lnTo>
                <a:lnTo>
                  <a:pt x="209377" y="289348"/>
                </a:lnTo>
                <a:lnTo>
                  <a:pt x="240605" y="330311"/>
                </a:lnTo>
                <a:lnTo>
                  <a:pt x="273098" y="377753"/>
                </a:lnTo>
                <a:lnTo>
                  <a:pt x="306898" y="432548"/>
                </a:lnTo>
                <a:lnTo>
                  <a:pt x="342046" y="495569"/>
                </a:lnTo>
                <a:lnTo>
                  <a:pt x="378587" y="567689"/>
                </a:lnTo>
                <a:lnTo>
                  <a:pt x="375384" y="501646"/>
                </a:lnTo>
                <a:lnTo>
                  <a:pt x="366827" y="440045"/>
                </a:lnTo>
                <a:lnTo>
                  <a:pt x="353514" y="382755"/>
                </a:lnTo>
                <a:lnTo>
                  <a:pt x="336043" y="329648"/>
                </a:lnTo>
                <a:lnTo>
                  <a:pt x="315013" y="280593"/>
                </a:lnTo>
                <a:lnTo>
                  <a:pt x="291022" y="235460"/>
                </a:lnTo>
                <a:lnTo>
                  <a:pt x="264668" y="194119"/>
                </a:lnTo>
                <a:lnTo>
                  <a:pt x="236548" y="156441"/>
                </a:lnTo>
                <a:lnTo>
                  <a:pt x="207261" y="122294"/>
                </a:lnTo>
                <a:lnTo>
                  <a:pt x="177406" y="91551"/>
                </a:lnTo>
                <a:lnTo>
                  <a:pt x="147581" y="64079"/>
                </a:lnTo>
                <a:lnTo>
                  <a:pt x="90410" y="18434"/>
                </a:lnTo>
                <a:lnTo>
                  <a:pt x="64262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30388" y="3774032"/>
            <a:ext cx="631190" cy="262890"/>
          </a:xfrm>
          <a:custGeom>
            <a:avLst/>
            <a:gdLst/>
            <a:ahLst/>
            <a:cxnLst/>
            <a:rect l="l" t="t" r="r" b="b"/>
            <a:pathLst>
              <a:path w="631190" h="262889">
                <a:moveTo>
                  <a:pt x="184916" y="0"/>
                </a:moveTo>
                <a:lnTo>
                  <a:pt x="126150" y="2454"/>
                </a:lnTo>
                <a:lnTo>
                  <a:pt x="64499" y="10641"/>
                </a:lnTo>
                <a:lnTo>
                  <a:pt x="0" y="25173"/>
                </a:lnTo>
                <a:lnTo>
                  <a:pt x="79257" y="41140"/>
                </a:lnTo>
                <a:lnTo>
                  <a:pt x="149371" y="58200"/>
                </a:lnTo>
                <a:lnTo>
                  <a:pt x="211197" y="76158"/>
                </a:lnTo>
                <a:lnTo>
                  <a:pt x="265587" y="94821"/>
                </a:lnTo>
                <a:lnTo>
                  <a:pt x="313395" y="113997"/>
                </a:lnTo>
                <a:lnTo>
                  <a:pt x="355475" y="133492"/>
                </a:lnTo>
                <a:lnTo>
                  <a:pt x="392680" y="153113"/>
                </a:lnTo>
                <a:lnTo>
                  <a:pt x="425864" y="172666"/>
                </a:lnTo>
                <a:lnTo>
                  <a:pt x="483582" y="210798"/>
                </a:lnTo>
                <a:lnTo>
                  <a:pt x="509824" y="228991"/>
                </a:lnTo>
                <a:lnTo>
                  <a:pt x="535458" y="246343"/>
                </a:lnTo>
                <a:lnTo>
                  <a:pt x="561339" y="262663"/>
                </a:lnTo>
                <a:lnTo>
                  <a:pt x="631062" y="176557"/>
                </a:lnTo>
                <a:lnTo>
                  <a:pt x="606313" y="156290"/>
                </a:lnTo>
                <a:lnTo>
                  <a:pt x="547051" y="113398"/>
                </a:lnTo>
                <a:lnTo>
                  <a:pt x="512607" y="91994"/>
                </a:lnTo>
                <a:lnTo>
                  <a:pt x="475002" y="71433"/>
                </a:lnTo>
                <a:lnTo>
                  <a:pt x="434270" y="52326"/>
                </a:lnTo>
                <a:lnTo>
                  <a:pt x="390445" y="35285"/>
                </a:lnTo>
                <a:lnTo>
                  <a:pt x="343563" y="20920"/>
                </a:lnTo>
                <a:lnTo>
                  <a:pt x="293657" y="9844"/>
                </a:lnTo>
                <a:lnTo>
                  <a:pt x="240763" y="2667"/>
                </a:lnTo>
                <a:lnTo>
                  <a:pt x="184916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03841" y="4101084"/>
            <a:ext cx="924560" cy="2123440"/>
          </a:xfrm>
          <a:custGeom>
            <a:avLst/>
            <a:gdLst/>
            <a:ahLst/>
            <a:cxnLst/>
            <a:rect l="l" t="t" r="r" b="b"/>
            <a:pathLst>
              <a:path w="924559" h="2123440">
                <a:moveTo>
                  <a:pt x="577500" y="455041"/>
                </a:moveTo>
                <a:lnTo>
                  <a:pt x="535440" y="464921"/>
                </a:lnTo>
                <a:lnTo>
                  <a:pt x="498704" y="484810"/>
                </a:lnTo>
                <a:lnTo>
                  <a:pt x="468677" y="513032"/>
                </a:lnTo>
                <a:lnTo>
                  <a:pt x="446747" y="547910"/>
                </a:lnTo>
                <a:lnTo>
                  <a:pt x="434299" y="587770"/>
                </a:lnTo>
                <a:lnTo>
                  <a:pt x="432720" y="630936"/>
                </a:lnTo>
                <a:lnTo>
                  <a:pt x="486695" y="1190498"/>
                </a:lnTo>
                <a:lnTo>
                  <a:pt x="503840" y="1246759"/>
                </a:lnTo>
                <a:lnTo>
                  <a:pt x="490251" y="1260094"/>
                </a:lnTo>
                <a:lnTo>
                  <a:pt x="379888" y="1516951"/>
                </a:lnTo>
                <a:lnTo>
                  <a:pt x="379253" y="1520304"/>
                </a:lnTo>
                <a:lnTo>
                  <a:pt x="378491" y="1523644"/>
                </a:lnTo>
                <a:lnTo>
                  <a:pt x="377856" y="1526984"/>
                </a:lnTo>
                <a:lnTo>
                  <a:pt x="364267" y="1534363"/>
                </a:lnTo>
                <a:lnTo>
                  <a:pt x="20859" y="1960714"/>
                </a:lnTo>
                <a:lnTo>
                  <a:pt x="3155" y="1994704"/>
                </a:lnTo>
                <a:lnTo>
                  <a:pt x="0" y="2031545"/>
                </a:lnTo>
                <a:lnTo>
                  <a:pt x="10894" y="2066878"/>
                </a:lnTo>
                <a:lnTo>
                  <a:pt x="35337" y="2096338"/>
                </a:lnTo>
                <a:lnTo>
                  <a:pt x="42830" y="2102358"/>
                </a:lnTo>
                <a:lnTo>
                  <a:pt x="76846" y="2120012"/>
                </a:lnTo>
                <a:lnTo>
                  <a:pt x="113696" y="2123151"/>
                </a:lnTo>
                <a:lnTo>
                  <a:pt x="149022" y="2112244"/>
                </a:lnTo>
                <a:lnTo>
                  <a:pt x="178466" y="2087765"/>
                </a:lnTo>
                <a:lnTo>
                  <a:pt x="522001" y="1661414"/>
                </a:lnTo>
                <a:lnTo>
                  <a:pt x="539654" y="1627428"/>
                </a:lnTo>
                <a:lnTo>
                  <a:pt x="540162" y="1622069"/>
                </a:lnTo>
                <a:lnTo>
                  <a:pt x="566070" y="1596834"/>
                </a:lnTo>
                <a:lnTo>
                  <a:pt x="658526" y="1381379"/>
                </a:lnTo>
                <a:lnTo>
                  <a:pt x="872990" y="1381379"/>
                </a:lnTo>
                <a:lnTo>
                  <a:pt x="806735" y="1191768"/>
                </a:lnTo>
                <a:lnTo>
                  <a:pt x="805719" y="1189990"/>
                </a:lnTo>
                <a:lnTo>
                  <a:pt x="807370" y="1159510"/>
                </a:lnTo>
                <a:lnTo>
                  <a:pt x="784891" y="926084"/>
                </a:lnTo>
                <a:lnTo>
                  <a:pt x="531145" y="759587"/>
                </a:lnTo>
                <a:lnTo>
                  <a:pt x="497288" y="728554"/>
                </a:lnTo>
                <a:lnTo>
                  <a:pt x="475568" y="689907"/>
                </a:lnTo>
                <a:lnTo>
                  <a:pt x="466662" y="646914"/>
                </a:lnTo>
                <a:lnTo>
                  <a:pt x="471246" y="602842"/>
                </a:lnTo>
                <a:lnTo>
                  <a:pt x="489997" y="560959"/>
                </a:lnTo>
                <a:lnTo>
                  <a:pt x="520969" y="527039"/>
                </a:lnTo>
                <a:lnTo>
                  <a:pt x="559585" y="505282"/>
                </a:lnTo>
                <a:lnTo>
                  <a:pt x="602578" y="496356"/>
                </a:lnTo>
                <a:lnTo>
                  <a:pt x="700003" y="496356"/>
                </a:lnTo>
                <a:lnTo>
                  <a:pt x="669829" y="473837"/>
                </a:lnTo>
                <a:lnTo>
                  <a:pt x="625891" y="457688"/>
                </a:lnTo>
                <a:lnTo>
                  <a:pt x="577500" y="455041"/>
                </a:lnTo>
                <a:close/>
              </a:path>
              <a:path w="924559" h="2123440">
                <a:moveTo>
                  <a:pt x="872990" y="1381379"/>
                </a:moveTo>
                <a:lnTo>
                  <a:pt x="658526" y="1381379"/>
                </a:lnTo>
                <a:lnTo>
                  <a:pt x="716819" y="1548180"/>
                </a:lnTo>
                <a:lnTo>
                  <a:pt x="606710" y="1997240"/>
                </a:lnTo>
                <a:lnTo>
                  <a:pt x="605029" y="2037410"/>
                </a:lnTo>
                <a:lnTo>
                  <a:pt x="618410" y="2073835"/>
                </a:lnTo>
                <a:lnTo>
                  <a:pt x="644483" y="2102576"/>
                </a:lnTo>
                <a:lnTo>
                  <a:pt x="680878" y="2119693"/>
                </a:lnTo>
                <a:lnTo>
                  <a:pt x="721064" y="2121348"/>
                </a:lnTo>
                <a:lnTo>
                  <a:pt x="757475" y="2107938"/>
                </a:lnTo>
                <a:lnTo>
                  <a:pt x="786195" y="2081847"/>
                </a:lnTo>
                <a:lnTo>
                  <a:pt x="803306" y="2045462"/>
                </a:lnTo>
                <a:lnTo>
                  <a:pt x="915066" y="1589849"/>
                </a:lnTo>
                <a:lnTo>
                  <a:pt x="915193" y="1585544"/>
                </a:lnTo>
                <a:lnTo>
                  <a:pt x="917457" y="1577107"/>
                </a:lnTo>
                <a:lnTo>
                  <a:pt x="919686" y="1568672"/>
                </a:lnTo>
                <a:lnTo>
                  <a:pt x="924083" y="1551800"/>
                </a:lnTo>
                <a:lnTo>
                  <a:pt x="924248" y="1541898"/>
                </a:lnTo>
                <a:lnTo>
                  <a:pt x="923401" y="1531915"/>
                </a:lnTo>
                <a:lnTo>
                  <a:pt x="921529" y="1521917"/>
                </a:lnTo>
                <a:lnTo>
                  <a:pt x="918622" y="1511973"/>
                </a:lnTo>
                <a:lnTo>
                  <a:pt x="872990" y="1381379"/>
                </a:lnTo>
                <a:close/>
              </a:path>
              <a:path w="924559" h="2123440">
                <a:moveTo>
                  <a:pt x="700003" y="496356"/>
                </a:moveTo>
                <a:lnTo>
                  <a:pt x="602578" y="496356"/>
                </a:lnTo>
                <a:lnTo>
                  <a:pt x="646681" y="500933"/>
                </a:lnTo>
                <a:lnTo>
                  <a:pt x="688625" y="519684"/>
                </a:lnTo>
                <a:lnTo>
                  <a:pt x="739044" y="552831"/>
                </a:lnTo>
                <a:lnTo>
                  <a:pt x="734726" y="538734"/>
                </a:lnTo>
                <a:lnTo>
                  <a:pt x="706909" y="501511"/>
                </a:lnTo>
                <a:lnTo>
                  <a:pt x="700003" y="496356"/>
                </a:lnTo>
                <a:close/>
              </a:path>
              <a:path w="924559" h="2123440">
                <a:moveTo>
                  <a:pt x="535209" y="0"/>
                </a:moveTo>
                <a:lnTo>
                  <a:pt x="485329" y="5746"/>
                </a:lnTo>
                <a:lnTo>
                  <a:pt x="439539" y="22113"/>
                </a:lnTo>
                <a:lnTo>
                  <a:pt x="399146" y="47796"/>
                </a:lnTo>
                <a:lnTo>
                  <a:pt x="365454" y="81487"/>
                </a:lnTo>
                <a:lnTo>
                  <a:pt x="339772" y="121881"/>
                </a:lnTo>
                <a:lnTo>
                  <a:pt x="323404" y="167671"/>
                </a:lnTo>
                <a:lnTo>
                  <a:pt x="317658" y="217551"/>
                </a:lnTo>
                <a:lnTo>
                  <a:pt x="323404" y="267423"/>
                </a:lnTo>
                <a:lnTo>
                  <a:pt x="339772" y="313195"/>
                </a:lnTo>
                <a:lnTo>
                  <a:pt x="365454" y="353564"/>
                </a:lnTo>
                <a:lnTo>
                  <a:pt x="399146" y="387228"/>
                </a:lnTo>
                <a:lnTo>
                  <a:pt x="439539" y="412886"/>
                </a:lnTo>
                <a:lnTo>
                  <a:pt x="485329" y="429235"/>
                </a:lnTo>
                <a:lnTo>
                  <a:pt x="535209" y="434975"/>
                </a:lnTo>
                <a:lnTo>
                  <a:pt x="585042" y="429235"/>
                </a:lnTo>
                <a:lnTo>
                  <a:pt x="630798" y="412886"/>
                </a:lnTo>
                <a:lnTo>
                  <a:pt x="671170" y="387228"/>
                </a:lnTo>
                <a:lnTo>
                  <a:pt x="704847" y="353564"/>
                </a:lnTo>
                <a:lnTo>
                  <a:pt x="730523" y="313195"/>
                </a:lnTo>
                <a:lnTo>
                  <a:pt x="746888" y="267423"/>
                </a:lnTo>
                <a:lnTo>
                  <a:pt x="752633" y="217551"/>
                </a:lnTo>
                <a:lnTo>
                  <a:pt x="746888" y="167671"/>
                </a:lnTo>
                <a:lnTo>
                  <a:pt x="730523" y="121881"/>
                </a:lnTo>
                <a:lnTo>
                  <a:pt x="704847" y="81487"/>
                </a:lnTo>
                <a:lnTo>
                  <a:pt x="671170" y="47796"/>
                </a:lnTo>
                <a:lnTo>
                  <a:pt x="630798" y="22113"/>
                </a:lnTo>
                <a:lnTo>
                  <a:pt x="585042" y="5746"/>
                </a:lnTo>
                <a:lnTo>
                  <a:pt x="535209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07068" y="4636611"/>
            <a:ext cx="501015" cy="396240"/>
          </a:xfrm>
          <a:custGeom>
            <a:avLst/>
            <a:gdLst/>
            <a:ahLst/>
            <a:cxnLst/>
            <a:rect l="l" t="t" r="r" b="b"/>
            <a:pathLst>
              <a:path w="501015" h="396239">
                <a:moveTo>
                  <a:pt x="122267" y="0"/>
                </a:moveTo>
                <a:lnTo>
                  <a:pt x="81734" y="920"/>
                </a:lnTo>
                <a:lnTo>
                  <a:pt x="44487" y="16986"/>
                </a:lnTo>
                <a:lnTo>
                  <a:pt x="15218" y="47148"/>
                </a:lnTo>
                <a:lnTo>
                  <a:pt x="0" y="86276"/>
                </a:lnTo>
                <a:lnTo>
                  <a:pt x="914" y="126809"/>
                </a:lnTo>
                <a:lnTo>
                  <a:pt x="16950" y="164056"/>
                </a:lnTo>
                <a:lnTo>
                  <a:pt x="47095" y="193325"/>
                </a:lnTo>
                <a:lnTo>
                  <a:pt x="339195" y="380904"/>
                </a:lnTo>
                <a:lnTo>
                  <a:pt x="378340" y="396196"/>
                </a:lnTo>
                <a:lnTo>
                  <a:pt x="418903" y="395319"/>
                </a:lnTo>
                <a:lnTo>
                  <a:pt x="456156" y="379297"/>
                </a:lnTo>
                <a:lnTo>
                  <a:pt x="485372" y="349154"/>
                </a:lnTo>
                <a:lnTo>
                  <a:pt x="500663" y="310008"/>
                </a:lnTo>
                <a:lnTo>
                  <a:pt x="499786" y="269446"/>
                </a:lnTo>
                <a:lnTo>
                  <a:pt x="483764" y="232193"/>
                </a:lnTo>
                <a:lnTo>
                  <a:pt x="453622" y="202977"/>
                </a:lnTo>
                <a:lnTo>
                  <a:pt x="161395" y="15271"/>
                </a:lnTo>
                <a:lnTo>
                  <a:pt x="122267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46919" y="4758836"/>
            <a:ext cx="544195" cy="270510"/>
          </a:xfrm>
          <a:custGeom>
            <a:avLst/>
            <a:gdLst/>
            <a:ahLst/>
            <a:cxnLst/>
            <a:rect l="l" t="t" r="r" b="b"/>
            <a:pathLst>
              <a:path w="544195" h="270510">
                <a:moveTo>
                  <a:pt x="470900" y="0"/>
                </a:moveTo>
                <a:lnTo>
                  <a:pt x="62972" y="101834"/>
                </a:lnTo>
                <a:lnTo>
                  <a:pt x="10743" y="141791"/>
                </a:lnTo>
                <a:lnTo>
                  <a:pt x="0" y="172932"/>
                </a:lnTo>
                <a:lnTo>
                  <a:pt x="2139" y="206990"/>
                </a:lnTo>
                <a:lnTo>
                  <a:pt x="17246" y="237551"/>
                </a:lnTo>
                <a:lnTo>
                  <a:pt x="42033" y="259171"/>
                </a:lnTo>
                <a:lnTo>
                  <a:pt x="73130" y="269908"/>
                </a:lnTo>
                <a:lnTo>
                  <a:pt x="107168" y="267823"/>
                </a:lnTo>
                <a:lnTo>
                  <a:pt x="481056" y="168128"/>
                </a:lnTo>
                <a:lnTo>
                  <a:pt x="511637" y="153001"/>
                </a:lnTo>
                <a:lnTo>
                  <a:pt x="533300" y="128170"/>
                </a:lnTo>
                <a:lnTo>
                  <a:pt x="544081" y="97029"/>
                </a:lnTo>
                <a:lnTo>
                  <a:pt x="542016" y="62972"/>
                </a:lnTo>
                <a:lnTo>
                  <a:pt x="526835" y="32392"/>
                </a:lnTo>
                <a:lnTo>
                  <a:pt x="502011" y="10743"/>
                </a:lnTo>
                <a:lnTo>
                  <a:pt x="47090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477756" y="5934455"/>
            <a:ext cx="1009015" cy="108585"/>
          </a:xfrm>
          <a:custGeom>
            <a:avLst/>
            <a:gdLst/>
            <a:ahLst/>
            <a:cxnLst/>
            <a:rect l="l" t="t" r="r" b="b"/>
            <a:pathLst>
              <a:path w="1009015" h="108585">
                <a:moveTo>
                  <a:pt x="986790" y="0"/>
                </a:moveTo>
                <a:lnTo>
                  <a:pt x="22098" y="0"/>
                </a:lnTo>
                <a:lnTo>
                  <a:pt x="13501" y="1740"/>
                </a:lnTo>
                <a:lnTo>
                  <a:pt x="6476" y="6488"/>
                </a:lnTo>
                <a:lnTo>
                  <a:pt x="1738" y="13528"/>
                </a:lnTo>
                <a:lnTo>
                  <a:pt x="0" y="22148"/>
                </a:lnTo>
                <a:lnTo>
                  <a:pt x="0" y="86055"/>
                </a:lnTo>
                <a:lnTo>
                  <a:pt x="1738" y="94675"/>
                </a:lnTo>
                <a:lnTo>
                  <a:pt x="6476" y="101715"/>
                </a:lnTo>
                <a:lnTo>
                  <a:pt x="13501" y="106463"/>
                </a:lnTo>
                <a:lnTo>
                  <a:pt x="22098" y="108204"/>
                </a:lnTo>
                <a:lnTo>
                  <a:pt x="986790" y="108204"/>
                </a:lnTo>
                <a:lnTo>
                  <a:pt x="995386" y="106463"/>
                </a:lnTo>
                <a:lnTo>
                  <a:pt x="1002411" y="101715"/>
                </a:lnTo>
                <a:lnTo>
                  <a:pt x="1007149" y="94675"/>
                </a:lnTo>
                <a:lnTo>
                  <a:pt x="1008888" y="86055"/>
                </a:lnTo>
                <a:lnTo>
                  <a:pt x="1008888" y="22148"/>
                </a:lnTo>
                <a:lnTo>
                  <a:pt x="1007149" y="13528"/>
                </a:lnTo>
                <a:lnTo>
                  <a:pt x="1002411" y="6488"/>
                </a:lnTo>
                <a:lnTo>
                  <a:pt x="995386" y="1740"/>
                </a:lnTo>
                <a:lnTo>
                  <a:pt x="98679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509759" y="5934455"/>
            <a:ext cx="39624" cy="1082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84435" y="5934455"/>
            <a:ext cx="39624" cy="1082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660635" y="5934455"/>
            <a:ext cx="39624" cy="1082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735311" y="5934455"/>
            <a:ext cx="39624" cy="1082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811511" y="5934455"/>
            <a:ext cx="39624" cy="1082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886188" y="5934455"/>
            <a:ext cx="39623" cy="1082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962388" y="5934455"/>
            <a:ext cx="39623" cy="1082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37064" y="5934455"/>
            <a:ext cx="39624" cy="1082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13264" y="5934455"/>
            <a:ext cx="38100" cy="1082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187940" y="5934455"/>
            <a:ext cx="39624" cy="1082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264140" y="5934455"/>
            <a:ext cx="38100" cy="1082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338816" y="5934455"/>
            <a:ext cx="39624" cy="1082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415016" y="5934455"/>
            <a:ext cx="38100" cy="1082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477756" y="5757671"/>
            <a:ext cx="1009015" cy="106680"/>
          </a:xfrm>
          <a:custGeom>
            <a:avLst/>
            <a:gdLst/>
            <a:ahLst/>
            <a:cxnLst/>
            <a:rect l="l" t="t" r="r" b="b"/>
            <a:pathLst>
              <a:path w="1009015" h="106679">
                <a:moveTo>
                  <a:pt x="987044" y="0"/>
                </a:moveTo>
                <a:lnTo>
                  <a:pt x="21844" y="0"/>
                </a:lnTo>
                <a:lnTo>
                  <a:pt x="13340" y="1716"/>
                </a:lnTo>
                <a:lnTo>
                  <a:pt x="6397" y="6397"/>
                </a:lnTo>
                <a:lnTo>
                  <a:pt x="1716" y="13340"/>
                </a:lnTo>
                <a:lnTo>
                  <a:pt x="0" y="21843"/>
                </a:lnTo>
                <a:lnTo>
                  <a:pt x="0" y="84835"/>
                </a:lnTo>
                <a:lnTo>
                  <a:pt x="1716" y="93339"/>
                </a:lnTo>
                <a:lnTo>
                  <a:pt x="6397" y="100282"/>
                </a:lnTo>
                <a:lnTo>
                  <a:pt x="13340" y="104963"/>
                </a:lnTo>
                <a:lnTo>
                  <a:pt x="21844" y="106679"/>
                </a:lnTo>
                <a:lnTo>
                  <a:pt x="987044" y="106679"/>
                </a:lnTo>
                <a:lnTo>
                  <a:pt x="995547" y="104963"/>
                </a:lnTo>
                <a:lnTo>
                  <a:pt x="1002490" y="100282"/>
                </a:lnTo>
                <a:lnTo>
                  <a:pt x="1007171" y="93339"/>
                </a:lnTo>
                <a:lnTo>
                  <a:pt x="1008888" y="84835"/>
                </a:lnTo>
                <a:lnTo>
                  <a:pt x="1008888" y="21843"/>
                </a:lnTo>
                <a:lnTo>
                  <a:pt x="1007171" y="13340"/>
                </a:lnTo>
                <a:lnTo>
                  <a:pt x="1002490" y="6397"/>
                </a:lnTo>
                <a:lnTo>
                  <a:pt x="995547" y="1716"/>
                </a:lnTo>
                <a:lnTo>
                  <a:pt x="987044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09759" y="5757671"/>
            <a:ext cx="39624" cy="1066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584435" y="5757671"/>
            <a:ext cx="39624" cy="1066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660635" y="5757671"/>
            <a:ext cx="39624" cy="1066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735311" y="5757671"/>
            <a:ext cx="39624" cy="1066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811511" y="5757671"/>
            <a:ext cx="39624" cy="1066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886188" y="5757671"/>
            <a:ext cx="39623" cy="1066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962388" y="5757671"/>
            <a:ext cx="39623" cy="1066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037064" y="5757671"/>
            <a:ext cx="39624" cy="10668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113264" y="5757671"/>
            <a:ext cx="38100" cy="10668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187940" y="5757671"/>
            <a:ext cx="39624" cy="10668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264140" y="5757671"/>
            <a:ext cx="38100" cy="10668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338816" y="5757671"/>
            <a:ext cx="39624" cy="1066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415016" y="5757671"/>
            <a:ext cx="38100" cy="10668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477756" y="5579364"/>
            <a:ext cx="1009015" cy="108585"/>
          </a:xfrm>
          <a:custGeom>
            <a:avLst/>
            <a:gdLst/>
            <a:ahLst/>
            <a:cxnLst/>
            <a:rect l="l" t="t" r="r" b="b"/>
            <a:pathLst>
              <a:path w="1009015" h="108585">
                <a:moveTo>
                  <a:pt x="986790" y="0"/>
                </a:moveTo>
                <a:lnTo>
                  <a:pt x="22098" y="0"/>
                </a:lnTo>
                <a:lnTo>
                  <a:pt x="13501" y="1740"/>
                </a:lnTo>
                <a:lnTo>
                  <a:pt x="6476" y="6488"/>
                </a:lnTo>
                <a:lnTo>
                  <a:pt x="1738" y="13528"/>
                </a:lnTo>
                <a:lnTo>
                  <a:pt x="0" y="22148"/>
                </a:lnTo>
                <a:lnTo>
                  <a:pt x="0" y="86055"/>
                </a:lnTo>
                <a:lnTo>
                  <a:pt x="1738" y="94675"/>
                </a:lnTo>
                <a:lnTo>
                  <a:pt x="6476" y="101715"/>
                </a:lnTo>
                <a:lnTo>
                  <a:pt x="13501" y="106463"/>
                </a:lnTo>
                <a:lnTo>
                  <a:pt x="22098" y="108204"/>
                </a:lnTo>
                <a:lnTo>
                  <a:pt x="986790" y="108204"/>
                </a:lnTo>
                <a:lnTo>
                  <a:pt x="995386" y="106463"/>
                </a:lnTo>
                <a:lnTo>
                  <a:pt x="1002411" y="101715"/>
                </a:lnTo>
                <a:lnTo>
                  <a:pt x="1007149" y="94675"/>
                </a:lnTo>
                <a:lnTo>
                  <a:pt x="1008888" y="86055"/>
                </a:lnTo>
                <a:lnTo>
                  <a:pt x="1008888" y="22148"/>
                </a:lnTo>
                <a:lnTo>
                  <a:pt x="1007149" y="13528"/>
                </a:lnTo>
                <a:lnTo>
                  <a:pt x="1002411" y="6488"/>
                </a:lnTo>
                <a:lnTo>
                  <a:pt x="995386" y="1740"/>
                </a:lnTo>
                <a:lnTo>
                  <a:pt x="98679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509759" y="5579364"/>
            <a:ext cx="39624" cy="10820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584435" y="5579364"/>
            <a:ext cx="39624" cy="10820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660635" y="5579364"/>
            <a:ext cx="39624" cy="10820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735311" y="5579364"/>
            <a:ext cx="39624" cy="10820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811511" y="5579364"/>
            <a:ext cx="39624" cy="10820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886188" y="5579364"/>
            <a:ext cx="39623" cy="1082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962388" y="5579364"/>
            <a:ext cx="39623" cy="1082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037064" y="5579364"/>
            <a:ext cx="39624" cy="1082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113264" y="5579364"/>
            <a:ext cx="38100" cy="10820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87940" y="5579364"/>
            <a:ext cx="39624" cy="10820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264140" y="5579364"/>
            <a:ext cx="38100" cy="10820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338816" y="5579364"/>
            <a:ext cx="39624" cy="1082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415016" y="5579364"/>
            <a:ext cx="38100" cy="10820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477756" y="5401055"/>
            <a:ext cx="1009015" cy="108585"/>
          </a:xfrm>
          <a:custGeom>
            <a:avLst/>
            <a:gdLst/>
            <a:ahLst/>
            <a:cxnLst/>
            <a:rect l="l" t="t" r="r" b="b"/>
            <a:pathLst>
              <a:path w="1009015" h="108585">
                <a:moveTo>
                  <a:pt x="986790" y="0"/>
                </a:moveTo>
                <a:lnTo>
                  <a:pt x="22098" y="0"/>
                </a:lnTo>
                <a:lnTo>
                  <a:pt x="13501" y="1738"/>
                </a:lnTo>
                <a:lnTo>
                  <a:pt x="6476" y="6477"/>
                </a:lnTo>
                <a:lnTo>
                  <a:pt x="1738" y="13501"/>
                </a:lnTo>
                <a:lnTo>
                  <a:pt x="0" y="22098"/>
                </a:lnTo>
                <a:lnTo>
                  <a:pt x="0" y="86106"/>
                </a:lnTo>
                <a:lnTo>
                  <a:pt x="1738" y="94702"/>
                </a:lnTo>
                <a:lnTo>
                  <a:pt x="6476" y="101727"/>
                </a:lnTo>
                <a:lnTo>
                  <a:pt x="13501" y="106465"/>
                </a:lnTo>
                <a:lnTo>
                  <a:pt x="22098" y="108204"/>
                </a:lnTo>
                <a:lnTo>
                  <a:pt x="986790" y="108204"/>
                </a:lnTo>
                <a:lnTo>
                  <a:pt x="995386" y="106465"/>
                </a:lnTo>
                <a:lnTo>
                  <a:pt x="1002411" y="101727"/>
                </a:lnTo>
                <a:lnTo>
                  <a:pt x="1007149" y="94702"/>
                </a:lnTo>
                <a:lnTo>
                  <a:pt x="1008888" y="86106"/>
                </a:lnTo>
                <a:lnTo>
                  <a:pt x="1008888" y="22098"/>
                </a:lnTo>
                <a:lnTo>
                  <a:pt x="1007149" y="13501"/>
                </a:lnTo>
                <a:lnTo>
                  <a:pt x="1002411" y="6477"/>
                </a:lnTo>
                <a:lnTo>
                  <a:pt x="995386" y="1738"/>
                </a:lnTo>
                <a:lnTo>
                  <a:pt x="98679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509759" y="5401055"/>
            <a:ext cx="39624" cy="1082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584435" y="5401055"/>
            <a:ext cx="39624" cy="1082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660635" y="5401055"/>
            <a:ext cx="39624" cy="1082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735311" y="5401055"/>
            <a:ext cx="39624" cy="1082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811511" y="5401055"/>
            <a:ext cx="39624" cy="1082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886188" y="5401055"/>
            <a:ext cx="39623" cy="1082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962388" y="5401055"/>
            <a:ext cx="39623" cy="1082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037064" y="5401055"/>
            <a:ext cx="39624" cy="1082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113264" y="5401055"/>
            <a:ext cx="38100" cy="1082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187940" y="5401055"/>
            <a:ext cx="39624" cy="1082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264140" y="5401055"/>
            <a:ext cx="38100" cy="1082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338816" y="5401055"/>
            <a:ext cx="39624" cy="10820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415016" y="5401055"/>
            <a:ext cx="38100" cy="1082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280904" y="5065776"/>
            <a:ext cx="1001394" cy="1001394"/>
          </a:xfrm>
          <a:custGeom>
            <a:avLst/>
            <a:gdLst/>
            <a:ahLst/>
            <a:cxnLst/>
            <a:rect l="l" t="t" r="r" b="b"/>
            <a:pathLst>
              <a:path w="1001395" h="1001395">
                <a:moveTo>
                  <a:pt x="500634" y="0"/>
                </a:moveTo>
                <a:lnTo>
                  <a:pt x="452421" y="2291"/>
                </a:lnTo>
                <a:lnTo>
                  <a:pt x="405505" y="9027"/>
                </a:lnTo>
                <a:lnTo>
                  <a:pt x="360095" y="19997"/>
                </a:lnTo>
                <a:lnTo>
                  <a:pt x="316401" y="34991"/>
                </a:lnTo>
                <a:lnTo>
                  <a:pt x="274632" y="53799"/>
                </a:lnTo>
                <a:lnTo>
                  <a:pt x="234999" y="76212"/>
                </a:lnTo>
                <a:lnTo>
                  <a:pt x="197712" y="102020"/>
                </a:lnTo>
                <a:lnTo>
                  <a:pt x="162979" y="131012"/>
                </a:lnTo>
                <a:lnTo>
                  <a:pt x="131012" y="162979"/>
                </a:lnTo>
                <a:lnTo>
                  <a:pt x="102020" y="197712"/>
                </a:lnTo>
                <a:lnTo>
                  <a:pt x="76212" y="234999"/>
                </a:lnTo>
                <a:lnTo>
                  <a:pt x="53799" y="274632"/>
                </a:lnTo>
                <a:lnTo>
                  <a:pt x="34991" y="316401"/>
                </a:lnTo>
                <a:lnTo>
                  <a:pt x="19997" y="360095"/>
                </a:lnTo>
                <a:lnTo>
                  <a:pt x="9027" y="405505"/>
                </a:lnTo>
                <a:lnTo>
                  <a:pt x="2291" y="452421"/>
                </a:lnTo>
                <a:lnTo>
                  <a:pt x="0" y="500634"/>
                </a:lnTo>
                <a:lnTo>
                  <a:pt x="2291" y="548848"/>
                </a:lnTo>
                <a:lnTo>
                  <a:pt x="9027" y="595765"/>
                </a:lnTo>
                <a:lnTo>
                  <a:pt x="19997" y="641177"/>
                </a:lnTo>
                <a:lnTo>
                  <a:pt x="34991" y="684872"/>
                </a:lnTo>
                <a:lnTo>
                  <a:pt x="53799" y="726640"/>
                </a:lnTo>
                <a:lnTo>
                  <a:pt x="76212" y="766273"/>
                </a:lnTo>
                <a:lnTo>
                  <a:pt x="102020" y="803561"/>
                </a:lnTo>
                <a:lnTo>
                  <a:pt x="131012" y="838293"/>
                </a:lnTo>
                <a:lnTo>
                  <a:pt x="162979" y="870259"/>
                </a:lnTo>
                <a:lnTo>
                  <a:pt x="197712" y="899251"/>
                </a:lnTo>
                <a:lnTo>
                  <a:pt x="234999" y="925058"/>
                </a:lnTo>
                <a:lnTo>
                  <a:pt x="274632" y="947470"/>
                </a:lnTo>
                <a:lnTo>
                  <a:pt x="316401" y="966278"/>
                </a:lnTo>
                <a:lnTo>
                  <a:pt x="360095" y="981271"/>
                </a:lnTo>
                <a:lnTo>
                  <a:pt x="405505" y="992240"/>
                </a:lnTo>
                <a:lnTo>
                  <a:pt x="452421" y="998976"/>
                </a:lnTo>
                <a:lnTo>
                  <a:pt x="500634" y="1001268"/>
                </a:lnTo>
                <a:lnTo>
                  <a:pt x="548846" y="998976"/>
                </a:lnTo>
                <a:lnTo>
                  <a:pt x="595762" y="992240"/>
                </a:lnTo>
                <a:lnTo>
                  <a:pt x="641172" y="981271"/>
                </a:lnTo>
                <a:lnTo>
                  <a:pt x="684866" y="966278"/>
                </a:lnTo>
                <a:lnTo>
                  <a:pt x="726635" y="947470"/>
                </a:lnTo>
                <a:lnTo>
                  <a:pt x="766268" y="925058"/>
                </a:lnTo>
                <a:lnTo>
                  <a:pt x="803555" y="899251"/>
                </a:lnTo>
                <a:lnTo>
                  <a:pt x="838288" y="870259"/>
                </a:lnTo>
                <a:lnTo>
                  <a:pt x="870255" y="838293"/>
                </a:lnTo>
                <a:lnTo>
                  <a:pt x="899247" y="803561"/>
                </a:lnTo>
                <a:lnTo>
                  <a:pt x="925055" y="766273"/>
                </a:lnTo>
                <a:lnTo>
                  <a:pt x="947468" y="726640"/>
                </a:lnTo>
                <a:lnTo>
                  <a:pt x="966276" y="684872"/>
                </a:lnTo>
                <a:lnTo>
                  <a:pt x="981270" y="641177"/>
                </a:lnTo>
                <a:lnTo>
                  <a:pt x="992240" y="595765"/>
                </a:lnTo>
                <a:lnTo>
                  <a:pt x="998976" y="548848"/>
                </a:lnTo>
                <a:lnTo>
                  <a:pt x="1001268" y="500634"/>
                </a:lnTo>
                <a:lnTo>
                  <a:pt x="998976" y="452421"/>
                </a:lnTo>
                <a:lnTo>
                  <a:pt x="992240" y="405505"/>
                </a:lnTo>
                <a:lnTo>
                  <a:pt x="981270" y="360095"/>
                </a:lnTo>
                <a:lnTo>
                  <a:pt x="966276" y="316401"/>
                </a:lnTo>
                <a:lnTo>
                  <a:pt x="947468" y="274632"/>
                </a:lnTo>
                <a:lnTo>
                  <a:pt x="925055" y="234999"/>
                </a:lnTo>
                <a:lnTo>
                  <a:pt x="899247" y="197712"/>
                </a:lnTo>
                <a:lnTo>
                  <a:pt x="870255" y="162979"/>
                </a:lnTo>
                <a:lnTo>
                  <a:pt x="838288" y="131012"/>
                </a:lnTo>
                <a:lnTo>
                  <a:pt x="803555" y="102020"/>
                </a:lnTo>
                <a:lnTo>
                  <a:pt x="766268" y="76212"/>
                </a:lnTo>
                <a:lnTo>
                  <a:pt x="726635" y="53799"/>
                </a:lnTo>
                <a:lnTo>
                  <a:pt x="684866" y="34991"/>
                </a:lnTo>
                <a:lnTo>
                  <a:pt x="641172" y="19997"/>
                </a:lnTo>
                <a:lnTo>
                  <a:pt x="595762" y="9027"/>
                </a:lnTo>
                <a:lnTo>
                  <a:pt x="548846" y="2291"/>
                </a:lnTo>
                <a:lnTo>
                  <a:pt x="500634" y="0"/>
                </a:lnTo>
                <a:close/>
              </a:path>
            </a:pathLst>
          </a:custGeom>
          <a:solidFill>
            <a:srgbClr val="F792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526268" y="5239511"/>
            <a:ext cx="478790" cy="637540"/>
          </a:xfrm>
          <a:custGeom>
            <a:avLst/>
            <a:gdLst/>
            <a:ahLst/>
            <a:cxnLst/>
            <a:rect l="l" t="t" r="r" b="b"/>
            <a:pathLst>
              <a:path w="478790" h="637539">
                <a:moveTo>
                  <a:pt x="421014" y="520446"/>
                </a:moveTo>
                <a:lnTo>
                  <a:pt x="168021" y="520446"/>
                </a:lnTo>
                <a:lnTo>
                  <a:pt x="209041" y="530351"/>
                </a:lnTo>
                <a:lnTo>
                  <a:pt x="186181" y="622757"/>
                </a:lnTo>
                <a:lnTo>
                  <a:pt x="243585" y="637032"/>
                </a:lnTo>
                <a:lnTo>
                  <a:pt x="266573" y="544245"/>
                </a:lnTo>
                <a:lnTo>
                  <a:pt x="383834" y="544245"/>
                </a:lnTo>
                <a:lnTo>
                  <a:pt x="409681" y="530802"/>
                </a:lnTo>
                <a:lnTo>
                  <a:pt x="421014" y="520446"/>
                </a:lnTo>
                <a:close/>
              </a:path>
              <a:path w="478790" h="637539">
                <a:moveTo>
                  <a:pt x="27558" y="415505"/>
                </a:moveTo>
                <a:lnTo>
                  <a:pt x="0" y="479869"/>
                </a:lnTo>
                <a:lnTo>
                  <a:pt x="110489" y="506552"/>
                </a:lnTo>
                <a:lnTo>
                  <a:pt x="87502" y="599313"/>
                </a:lnTo>
                <a:lnTo>
                  <a:pt x="144906" y="613587"/>
                </a:lnTo>
                <a:lnTo>
                  <a:pt x="168021" y="520446"/>
                </a:lnTo>
                <a:lnTo>
                  <a:pt x="421014" y="520446"/>
                </a:lnTo>
                <a:lnTo>
                  <a:pt x="435497" y="507209"/>
                </a:lnTo>
                <a:lnTo>
                  <a:pt x="454136" y="478812"/>
                </a:lnTo>
                <a:lnTo>
                  <a:pt x="455956" y="473454"/>
                </a:lnTo>
                <a:lnTo>
                  <a:pt x="279542" y="473454"/>
                </a:lnTo>
                <a:lnTo>
                  <a:pt x="229248" y="465464"/>
                </a:lnTo>
                <a:lnTo>
                  <a:pt x="184784" y="452907"/>
                </a:lnTo>
                <a:lnTo>
                  <a:pt x="191125" y="427403"/>
                </a:lnTo>
                <a:lnTo>
                  <a:pt x="75271" y="427403"/>
                </a:lnTo>
                <a:lnTo>
                  <a:pt x="65277" y="425919"/>
                </a:lnTo>
                <a:lnTo>
                  <a:pt x="54169" y="423458"/>
                </a:lnTo>
                <a:lnTo>
                  <a:pt x="46990" y="421489"/>
                </a:lnTo>
                <a:lnTo>
                  <a:pt x="39524" y="419131"/>
                </a:lnTo>
                <a:lnTo>
                  <a:pt x="27558" y="415505"/>
                </a:lnTo>
                <a:close/>
              </a:path>
              <a:path w="478790" h="637539">
                <a:moveTo>
                  <a:pt x="383834" y="544245"/>
                </a:moveTo>
                <a:lnTo>
                  <a:pt x="266573" y="544245"/>
                </a:lnTo>
                <a:lnTo>
                  <a:pt x="298068" y="551840"/>
                </a:lnTo>
                <a:lnTo>
                  <a:pt x="340078" y="555209"/>
                </a:lnTo>
                <a:lnTo>
                  <a:pt x="377579" y="547499"/>
                </a:lnTo>
                <a:lnTo>
                  <a:pt x="383834" y="544245"/>
                </a:lnTo>
                <a:close/>
              </a:path>
              <a:path w="478790" h="637539">
                <a:moveTo>
                  <a:pt x="416430" y="334899"/>
                </a:moveTo>
                <a:lnTo>
                  <a:pt x="214122" y="334899"/>
                </a:lnTo>
                <a:lnTo>
                  <a:pt x="218566" y="335660"/>
                </a:lnTo>
                <a:lnTo>
                  <a:pt x="257931" y="344402"/>
                </a:lnTo>
                <a:lnTo>
                  <a:pt x="306403" y="361732"/>
                </a:lnTo>
                <a:lnTo>
                  <a:pt x="344422" y="390023"/>
                </a:lnTo>
                <a:lnTo>
                  <a:pt x="352425" y="431647"/>
                </a:lnTo>
                <a:lnTo>
                  <a:pt x="325669" y="466230"/>
                </a:lnTo>
                <a:lnTo>
                  <a:pt x="279542" y="473454"/>
                </a:lnTo>
                <a:lnTo>
                  <a:pt x="455956" y="473454"/>
                </a:lnTo>
                <a:lnTo>
                  <a:pt x="464709" y="447701"/>
                </a:lnTo>
                <a:lnTo>
                  <a:pt x="466166" y="419131"/>
                </a:lnTo>
                <a:lnTo>
                  <a:pt x="466201" y="415505"/>
                </a:lnTo>
                <a:lnTo>
                  <a:pt x="458101" y="385703"/>
                </a:lnTo>
                <a:lnTo>
                  <a:pt x="439141" y="358999"/>
                </a:lnTo>
                <a:lnTo>
                  <a:pt x="408558" y="337947"/>
                </a:lnTo>
                <a:lnTo>
                  <a:pt x="416430" y="334899"/>
                </a:lnTo>
                <a:close/>
              </a:path>
              <a:path w="478790" h="637539">
                <a:moveTo>
                  <a:pt x="101726" y="64643"/>
                </a:moveTo>
                <a:lnTo>
                  <a:pt x="88264" y="124078"/>
                </a:lnTo>
                <a:lnTo>
                  <a:pt x="99758" y="125910"/>
                </a:lnTo>
                <a:lnTo>
                  <a:pt x="110299" y="127968"/>
                </a:lnTo>
                <a:lnTo>
                  <a:pt x="149717" y="147335"/>
                </a:lnTo>
                <a:lnTo>
                  <a:pt x="153670" y="165100"/>
                </a:lnTo>
                <a:lnTo>
                  <a:pt x="145018" y="203313"/>
                </a:lnTo>
                <a:lnTo>
                  <a:pt x="131886" y="258055"/>
                </a:lnTo>
                <a:lnTo>
                  <a:pt x="117048" y="318340"/>
                </a:lnTo>
                <a:lnTo>
                  <a:pt x="103276" y="373185"/>
                </a:lnTo>
                <a:lnTo>
                  <a:pt x="93345" y="411606"/>
                </a:lnTo>
                <a:lnTo>
                  <a:pt x="75271" y="427403"/>
                </a:lnTo>
                <a:lnTo>
                  <a:pt x="191125" y="427403"/>
                </a:lnTo>
                <a:lnTo>
                  <a:pt x="214122" y="334899"/>
                </a:lnTo>
                <a:lnTo>
                  <a:pt x="416430" y="334899"/>
                </a:lnTo>
                <a:lnTo>
                  <a:pt x="434656" y="327841"/>
                </a:lnTo>
                <a:lnTo>
                  <a:pt x="456930" y="306573"/>
                </a:lnTo>
                <a:lnTo>
                  <a:pt x="463129" y="294973"/>
                </a:lnTo>
                <a:lnTo>
                  <a:pt x="308340" y="294973"/>
                </a:lnTo>
                <a:lnTo>
                  <a:pt x="266658" y="289335"/>
                </a:lnTo>
                <a:lnTo>
                  <a:pt x="233299" y="280162"/>
                </a:lnTo>
                <a:lnTo>
                  <a:pt x="228091" y="278638"/>
                </a:lnTo>
                <a:lnTo>
                  <a:pt x="255015" y="169925"/>
                </a:lnTo>
                <a:lnTo>
                  <a:pt x="442247" y="169925"/>
                </a:lnTo>
                <a:lnTo>
                  <a:pt x="410336" y="147700"/>
                </a:lnTo>
                <a:lnTo>
                  <a:pt x="389254" y="140001"/>
                </a:lnTo>
                <a:lnTo>
                  <a:pt x="378797" y="136288"/>
                </a:lnTo>
                <a:lnTo>
                  <a:pt x="368553" y="132969"/>
                </a:lnTo>
                <a:lnTo>
                  <a:pt x="372679" y="116331"/>
                </a:lnTo>
                <a:lnTo>
                  <a:pt x="311657" y="116331"/>
                </a:lnTo>
                <a:lnTo>
                  <a:pt x="271017" y="105537"/>
                </a:lnTo>
                <a:lnTo>
                  <a:pt x="274495" y="91566"/>
                </a:lnTo>
                <a:lnTo>
                  <a:pt x="213486" y="91566"/>
                </a:lnTo>
                <a:lnTo>
                  <a:pt x="121032" y="69582"/>
                </a:lnTo>
                <a:lnTo>
                  <a:pt x="101726" y="64643"/>
                </a:lnTo>
                <a:close/>
              </a:path>
              <a:path w="478790" h="637539">
                <a:moveTo>
                  <a:pt x="442247" y="169925"/>
                </a:moveTo>
                <a:lnTo>
                  <a:pt x="255015" y="169925"/>
                </a:lnTo>
                <a:lnTo>
                  <a:pt x="259587" y="170815"/>
                </a:lnTo>
                <a:lnTo>
                  <a:pt x="292500" y="177964"/>
                </a:lnTo>
                <a:lnTo>
                  <a:pt x="331819" y="192389"/>
                </a:lnTo>
                <a:lnTo>
                  <a:pt x="362422" y="216695"/>
                </a:lnTo>
                <a:lnTo>
                  <a:pt x="369188" y="253491"/>
                </a:lnTo>
                <a:lnTo>
                  <a:pt x="346473" y="286537"/>
                </a:lnTo>
                <a:lnTo>
                  <a:pt x="308340" y="294973"/>
                </a:lnTo>
                <a:lnTo>
                  <a:pt x="463129" y="294973"/>
                </a:lnTo>
                <a:lnTo>
                  <a:pt x="472507" y="277424"/>
                </a:lnTo>
                <a:lnTo>
                  <a:pt x="478510" y="243679"/>
                </a:lnTo>
                <a:lnTo>
                  <a:pt x="472066" y="208621"/>
                </a:lnTo>
                <a:lnTo>
                  <a:pt x="450300" y="175534"/>
                </a:lnTo>
                <a:lnTo>
                  <a:pt x="442247" y="169925"/>
                </a:lnTo>
                <a:close/>
              </a:path>
              <a:path w="478790" h="637539">
                <a:moveTo>
                  <a:pt x="334390" y="25018"/>
                </a:moveTo>
                <a:lnTo>
                  <a:pt x="311657" y="116331"/>
                </a:lnTo>
                <a:lnTo>
                  <a:pt x="372679" y="116331"/>
                </a:lnTo>
                <a:lnTo>
                  <a:pt x="391795" y="39243"/>
                </a:lnTo>
                <a:lnTo>
                  <a:pt x="334390" y="25018"/>
                </a:lnTo>
                <a:close/>
              </a:path>
              <a:path w="478790" h="637539">
                <a:moveTo>
                  <a:pt x="236347" y="0"/>
                </a:moveTo>
                <a:lnTo>
                  <a:pt x="213486" y="91566"/>
                </a:lnTo>
                <a:lnTo>
                  <a:pt x="274495" y="91566"/>
                </a:lnTo>
                <a:lnTo>
                  <a:pt x="293750" y="14224"/>
                </a:lnTo>
                <a:lnTo>
                  <a:pt x="2363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514842" y="4643754"/>
            <a:ext cx="247015" cy="225425"/>
          </a:xfrm>
          <a:custGeom>
            <a:avLst/>
            <a:gdLst/>
            <a:ahLst/>
            <a:cxnLst/>
            <a:rect l="l" t="t" r="r" b="b"/>
            <a:pathLst>
              <a:path w="247015" h="225425">
                <a:moveTo>
                  <a:pt x="247014" y="0"/>
                </a:moveTo>
                <a:lnTo>
                  <a:pt x="0" y="127127"/>
                </a:lnTo>
                <a:lnTo>
                  <a:pt x="84327" y="225171"/>
                </a:lnTo>
                <a:lnTo>
                  <a:pt x="247014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474964" y="4436364"/>
            <a:ext cx="269875" cy="129539"/>
          </a:xfrm>
          <a:custGeom>
            <a:avLst/>
            <a:gdLst/>
            <a:ahLst/>
            <a:cxnLst/>
            <a:rect l="l" t="t" r="r" b="b"/>
            <a:pathLst>
              <a:path w="269875" h="129539">
                <a:moveTo>
                  <a:pt x="0" y="0"/>
                </a:moveTo>
                <a:lnTo>
                  <a:pt x="0" y="129540"/>
                </a:lnTo>
                <a:lnTo>
                  <a:pt x="269747" y="64769"/>
                </a:lnTo>
                <a:lnTo>
                  <a:pt x="0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799068" y="3739007"/>
            <a:ext cx="132715" cy="278130"/>
          </a:xfrm>
          <a:custGeom>
            <a:avLst/>
            <a:gdLst/>
            <a:ahLst/>
            <a:cxnLst/>
            <a:rect l="l" t="t" r="r" b="b"/>
            <a:pathLst>
              <a:path w="132715" h="278129">
                <a:moveTo>
                  <a:pt x="124967" y="0"/>
                </a:moveTo>
                <a:lnTo>
                  <a:pt x="0" y="33528"/>
                </a:lnTo>
                <a:lnTo>
                  <a:pt x="132333" y="277622"/>
                </a:lnTo>
                <a:lnTo>
                  <a:pt x="124967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099168" y="3745738"/>
            <a:ext cx="157480" cy="275590"/>
          </a:xfrm>
          <a:custGeom>
            <a:avLst/>
            <a:gdLst/>
            <a:ahLst/>
            <a:cxnLst/>
            <a:rect l="l" t="t" r="r" b="b"/>
            <a:pathLst>
              <a:path w="157479" h="275589">
                <a:moveTo>
                  <a:pt x="36702" y="0"/>
                </a:moveTo>
                <a:lnTo>
                  <a:pt x="0" y="275209"/>
                </a:lnTo>
                <a:lnTo>
                  <a:pt x="157479" y="46481"/>
                </a:lnTo>
                <a:lnTo>
                  <a:pt x="36702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>
            <a:spLocks noGrp="1"/>
          </p:cNvSpPr>
          <p:nvPr>
            <p:ph type="title"/>
          </p:nvPr>
        </p:nvSpPr>
        <p:spPr>
          <a:xfrm>
            <a:off x="216408" y="458470"/>
            <a:ext cx="10896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D9900"/>
                </a:solidFill>
              </a:rPr>
              <a:t>Cơ chế</a:t>
            </a:r>
            <a:r>
              <a:rPr sz="2400" spc="5" dirty="0">
                <a:solidFill>
                  <a:srgbClr val="FD9900"/>
                </a:solidFill>
              </a:rPr>
              <a:t> </a:t>
            </a:r>
            <a:r>
              <a:rPr sz="2400" dirty="0">
                <a:solidFill>
                  <a:srgbClr val="FD9900"/>
                </a:solidFill>
              </a:rPr>
              <a:t>đào</a:t>
            </a:r>
            <a:endParaRPr sz="2400"/>
          </a:p>
        </p:txBody>
      </p:sp>
      <p:sp>
        <p:nvSpPr>
          <p:cNvPr id="79" name="object 79"/>
          <p:cNvSpPr/>
          <p:nvPr/>
        </p:nvSpPr>
        <p:spPr>
          <a:xfrm>
            <a:off x="656844" y="1362455"/>
            <a:ext cx="4027931" cy="154381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968240" y="1228344"/>
            <a:ext cx="4561332" cy="163830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56844" y="3382466"/>
            <a:ext cx="3543579" cy="223436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341876" y="3581400"/>
            <a:ext cx="7808976" cy="274320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373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13007" y="256031"/>
            <a:ext cx="1079500" cy="847725"/>
          </a:xfrm>
          <a:custGeom>
            <a:avLst/>
            <a:gdLst/>
            <a:ahLst/>
            <a:cxnLst/>
            <a:rect l="l" t="t" r="r" b="b"/>
            <a:pathLst>
              <a:path w="1079500" h="847725">
                <a:moveTo>
                  <a:pt x="0" y="847344"/>
                </a:moveTo>
                <a:lnTo>
                  <a:pt x="1078992" y="847344"/>
                </a:lnTo>
                <a:lnTo>
                  <a:pt x="107899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6408" y="252984"/>
            <a:ext cx="10896600" cy="847725"/>
          </a:xfrm>
          <a:custGeom>
            <a:avLst/>
            <a:gdLst/>
            <a:ahLst/>
            <a:cxnLst/>
            <a:rect l="l" t="t" r="r" b="b"/>
            <a:pathLst>
              <a:path w="10896600" h="847725">
                <a:moveTo>
                  <a:pt x="0" y="847344"/>
                </a:moveTo>
                <a:lnTo>
                  <a:pt x="10896600" y="847344"/>
                </a:lnTo>
                <a:lnTo>
                  <a:pt x="10896600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2984"/>
            <a:ext cx="5080" cy="847725"/>
          </a:xfrm>
          <a:custGeom>
            <a:avLst/>
            <a:gdLst/>
            <a:ahLst/>
            <a:cxnLst/>
            <a:rect l="l" t="t" r="r" b="b"/>
            <a:pathLst>
              <a:path w="5080" h="847725">
                <a:moveTo>
                  <a:pt x="0" y="847344"/>
                </a:moveTo>
                <a:lnTo>
                  <a:pt x="4572" y="847344"/>
                </a:lnTo>
                <a:lnTo>
                  <a:pt x="457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04704" y="198120"/>
            <a:ext cx="1450848" cy="11506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" y="252984"/>
            <a:ext cx="212090" cy="847725"/>
          </a:xfrm>
          <a:custGeom>
            <a:avLst/>
            <a:gdLst/>
            <a:ahLst/>
            <a:cxnLst/>
            <a:rect l="l" t="t" r="r" b="b"/>
            <a:pathLst>
              <a:path w="212090" h="847725">
                <a:moveTo>
                  <a:pt x="0" y="847344"/>
                </a:moveTo>
                <a:lnTo>
                  <a:pt x="211836" y="847344"/>
                </a:lnTo>
                <a:lnTo>
                  <a:pt x="211836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" y="1894120"/>
            <a:ext cx="12191365" cy="4376420"/>
          </a:xfrm>
          <a:custGeom>
            <a:avLst/>
            <a:gdLst/>
            <a:ahLst/>
            <a:cxnLst/>
            <a:rect l="l" t="t" r="r" b="b"/>
            <a:pathLst>
              <a:path w="12191365" h="4376420">
                <a:moveTo>
                  <a:pt x="0" y="4376377"/>
                </a:moveTo>
                <a:lnTo>
                  <a:pt x="7541514" y="4350253"/>
                </a:lnTo>
                <a:lnTo>
                  <a:pt x="7907274" y="3644984"/>
                </a:lnTo>
                <a:lnTo>
                  <a:pt x="9013190" y="2791798"/>
                </a:lnTo>
                <a:lnTo>
                  <a:pt x="9222232" y="2130128"/>
                </a:lnTo>
                <a:lnTo>
                  <a:pt x="10319512" y="972142"/>
                </a:lnTo>
                <a:lnTo>
                  <a:pt x="11259947" y="711030"/>
                </a:lnTo>
                <a:lnTo>
                  <a:pt x="12191238" y="0"/>
                </a:lnTo>
              </a:path>
            </a:pathLst>
          </a:custGeom>
          <a:ln w="38100">
            <a:solidFill>
              <a:srgbClr val="2F2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72856" y="3110483"/>
            <a:ext cx="3122930" cy="3159760"/>
          </a:xfrm>
          <a:custGeom>
            <a:avLst/>
            <a:gdLst/>
            <a:ahLst/>
            <a:cxnLst/>
            <a:rect l="l" t="t" r="r" b="b"/>
            <a:pathLst>
              <a:path w="3122929" h="3159760">
                <a:moveTo>
                  <a:pt x="3122676" y="0"/>
                </a:moveTo>
                <a:lnTo>
                  <a:pt x="2214626" y="240918"/>
                </a:lnTo>
                <a:lnTo>
                  <a:pt x="1510411" y="1093215"/>
                </a:lnTo>
                <a:lnTo>
                  <a:pt x="1352803" y="1788033"/>
                </a:lnTo>
                <a:lnTo>
                  <a:pt x="176022" y="2594102"/>
                </a:lnTo>
                <a:lnTo>
                  <a:pt x="0" y="3159252"/>
                </a:lnTo>
                <a:lnTo>
                  <a:pt x="3076321" y="3159252"/>
                </a:lnTo>
                <a:lnTo>
                  <a:pt x="3122676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07023" y="3919807"/>
            <a:ext cx="889095" cy="10723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83981" y="3943096"/>
            <a:ext cx="200231" cy="1972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14282" y="4047235"/>
            <a:ext cx="379095" cy="567690"/>
          </a:xfrm>
          <a:custGeom>
            <a:avLst/>
            <a:gdLst/>
            <a:ahLst/>
            <a:cxnLst/>
            <a:rect l="l" t="t" r="r" b="b"/>
            <a:pathLst>
              <a:path w="379095" h="567689">
                <a:moveTo>
                  <a:pt x="64262" y="0"/>
                </a:moveTo>
                <a:lnTo>
                  <a:pt x="0" y="90043"/>
                </a:lnTo>
                <a:lnTo>
                  <a:pt x="22634" y="110627"/>
                </a:lnTo>
                <a:lnTo>
                  <a:pt x="46195" y="130701"/>
                </a:lnTo>
                <a:lnTo>
                  <a:pt x="70725" y="151138"/>
                </a:lnTo>
                <a:lnTo>
                  <a:pt x="96264" y="172811"/>
                </a:lnTo>
                <a:lnTo>
                  <a:pt x="150546" y="223364"/>
                </a:lnTo>
                <a:lnTo>
                  <a:pt x="179372" y="253990"/>
                </a:lnTo>
                <a:lnTo>
                  <a:pt x="209377" y="289348"/>
                </a:lnTo>
                <a:lnTo>
                  <a:pt x="240605" y="330311"/>
                </a:lnTo>
                <a:lnTo>
                  <a:pt x="273098" y="377753"/>
                </a:lnTo>
                <a:lnTo>
                  <a:pt x="306898" y="432548"/>
                </a:lnTo>
                <a:lnTo>
                  <a:pt x="342046" y="495569"/>
                </a:lnTo>
                <a:lnTo>
                  <a:pt x="378587" y="567689"/>
                </a:lnTo>
                <a:lnTo>
                  <a:pt x="375384" y="501646"/>
                </a:lnTo>
                <a:lnTo>
                  <a:pt x="366827" y="440045"/>
                </a:lnTo>
                <a:lnTo>
                  <a:pt x="353514" y="382755"/>
                </a:lnTo>
                <a:lnTo>
                  <a:pt x="336043" y="329648"/>
                </a:lnTo>
                <a:lnTo>
                  <a:pt x="315013" y="280593"/>
                </a:lnTo>
                <a:lnTo>
                  <a:pt x="291022" y="235460"/>
                </a:lnTo>
                <a:lnTo>
                  <a:pt x="264668" y="194119"/>
                </a:lnTo>
                <a:lnTo>
                  <a:pt x="236548" y="156441"/>
                </a:lnTo>
                <a:lnTo>
                  <a:pt x="207261" y="122294"/>
                </a:lnTo>
                <a:lnTo>
                  <a:pt x="177406" y="91551"/>
                </a:lnTo>
                <a:lnTo>
                  <a:pt x="147581" y="64079"/>
                </a:lnTo>
                <a:lnTo>
                  <a:pt x="90410" y="18434"/>
                </a:lnTo>
                <a:lnTo>
                  <a:pt x="64262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30388" y="3774032"/>
            <a:ext cx="631190" cy="262890"/>
          </a:xfrm>
          <a:custGeom>
            <a:avLst/>
            <a:gdLst/>
            <a:ahLst/>
            <a:cxnLst/>
            <a:rect l="l" t="t" r="r" b="b"/>
            <a:pathLst>
              <a:path w="631190" h="262889">
                <a:moveTo>
                  <a:pt x="184916" y="0"/>
                </a:moveTo>
                <a:lnTo>
                  <a:pt x="126150" y="2454"/>
                </a:lnTo>
                <a:lnTo>
                  <a:pt x="64499" y="10641"/>
                </a:lnTo>
                <a:lnTo>
                  <a:pt x="0" y="25173"/>
                </a:lnTo>
                <a:lnTo>
                  <a:pt x="79257" y="41140"/>
                </a:lnTo>
                <a:lnTo>
                  <a:pt x="149371" y="58200"/>
                </a:lnTo>
                <a:lnTo>
                  <a:pt x="211197" y="76158"/>
                </a:lnTo>
                <a:lnTo>
                  <a:pt x="265587" y="94821"/>
                </a:lnTo>
                <a:lnTo>
                  <a:pt x="313395" y="113997"/>
                </a:lnTo>
                <a:lnTo>
                  <a:pt x="355475" y="133492"/>
                </a:lnTo>
                <a:lnTo>
                  <a:pt x="392680" y="153113"/>
                </a:lnTo>
                <a:lnTo>
                  <a:pt x="425864" y="172666"/>
                </a:lnTo>
                <a:lnTo>
                  <a:pt x="483582" y="210798"/>
                </a:lnTo>
                <a:lnTo>
                  <a:pt x="509824" y="228991"/>
                </a:lnTo>
                <a:lnTo>
                  <a:pt x="535458" y="246343"/>
                </a:lnTo>
                <a:lnTo>
                  <a:pt x="561339" y="262663"/>
                </a:lnTo>
                <a:lnTo>
                  <a:pt x="631062" y="176557"/>
                </a:lnTo>
                <a:lnTo>
                  <a:pt x="606313" y="156290"/>
                </a:lnTo>
                <a:lnTo>
                  <a:pt x="547051" y="113398"/>
                </a:lnTo>
                <a:lnTo>
                  <a:pt x="512607" y="91994"/>
                </a:lnTo>
                <a:lnTo>
                  <a:pt x="475002" y="71433"/>
                </a:lnTo>
                <a:lnTo>
                  <a:pt x="434270" y="52326"/>
                </a:lnTo>
                <a:lnTo>
                  <a:pt x="390445" y="35285"/>
                </a:lnTo>
                <a:lnTo>
                  <a:pt x="343563" y="20920"/>
                </a:lnTo>
                <a:lnTo>
                  <a:pt x="293657" y="9844"/>
                </a:lnTo>
                <a:lnTo>
                  <a:pt x="240763" y="2667"/>
                </a:lnTo>
                <a:lnTo>
                  <a:pt x="184916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03841" y="4101084"/>
            <a:ext cx="924560" cy="2123440"/>
          </a:xfrm>
          <a:custGeom>
            <a:avLst/>
            <a:gdLst/>
            <a:ahLst/>
            <a:cxnLst/>
            <a:rect l="l" t="t" r="r" b="b"/>
            <a:pathLst>
              <a:path w="924559" h="2123440">
                <a:moveTo>
                  <a:pt x="577500" y="455041"/>
                </a:moveTo>
                <a:lnTo>
                  <a:pt x="535440" y="464921"/>
                </a:lnTo>
                <a:lnTo>
                  <a:pt x="498704" y="484810"/>
                </a:lnTo>
                <a:lnTo>
                  <a:pt x="468677" y="513032"/>
                </a:lnTo>
                <a:lnTo>
                  <a:pt x="446747" y="547910"/>
                </a:lnTo>
                <a:lnTo>
                  <a:pt x="434299" y="587770"/>
                </a:lnTo>
                <a:lnTo>
                  <a:pt x="432720" y="630936"/>
                </a:lnTo>
                <a:lnTo>
                  <a:pt x="486695" y="1190498"/>
                </a:lnTo>
                <a:lnTo>
                  <a:pt x="503840" y="1246759"/>
                </a:lnTo>
                <a:lnTo>
                  <a:pt x="490251" y="1260094"/>
                </a:lnTo>
                <a:lnTo>
                  <a:pt x="379888" y="1516951"/>
                </a:lnTo>
                <a:lnTo>
                  <a:pt x="379253" y="1520304"/>
                </a:lnTo>
                <a:lnTo>
                  <a:pt x="378491" y="1523644"/>
                </a:lnTo>
                <a:lnTo>
                  <a:pt x="377856" y="1526984"/>
                </a:lnTo>
                <a:lnTo>
                  <a:pt x="364267" y="1534363"/>
                </a:lnTo>
                <a:lnTo>
                  <a:pt x="20859" y="1960714"/>
                </a:lnTo>
                <a:lnTo>
                  <a:pt x="3155" y="1994704"/>
                </a:lnTo>
                <a:lnTo>
                  <a:pt x="0" y="2031545"/>
                </a:lnTo>
                <a:lnTo>
                  <a:pt x="10894" y="2066878"/>
                </a:lnTo>
                <a:lnTo>
                  <a:pt x="35337" y="2096338"/>
                </a:lnTo>
                <a:lnTo>
                  <a:pt x="42830" y="2102358"/>
                </a:lnTo>
                <a:lnTo>
                  <a:pt x="76846" y="2120012"/>
                </a:lnTo>
                <a:lnTo>
                  <a:pt x="113696" y="2123151"/>
                </a:lnTo>
                <a:lnTo>
                  <a:pt x="149022" y="2112244"/>
                </a:lnTo>
                <a:lnTo>
                  <a:pt x="178466" y="2087765"/>
                </a:lnTo>
                <a:lnTo>
                  <a:pt x="522001" y="1661414"/>
                </a:lnTo>
                <a:lnTo>
                  <a:pt x="539654" y="1627428"/>
                </a:lnTo>
                <a:lnTo>
                  <a:pt x="540162" y="1622069"/>
                </a:lnTo>
                <a:lnTo>
                  <a:pt x="566070" y="1596834"/>
                </a:lnTo>
                <a:lnTo>
                  <a:pt x="658526" y="1381379"/>
                </a:lnTo>
                <a:lnTo>
                  <a:pt x="872990" y="1381379"/>
                </a:lnTo>
                <a:lnTo>
                  <a:pt x="806735" y="1191768"/>
                </a:lnTo>
                <a:lnTo>
                  <a:pt x="805719" y="1189990"/>
                </a:lnTo>
                <a:lnTo>
                  <a:pt x="807370" y="1159510"/>
                </a:lnTo>
                <a:lnTo>
                  <a:pt x="784891" y="926084"/>
                </a:lnTo>
                <a:lnTo>
                  <a:pt x="531145" y="759587"/>
                </a:lnTo>
                <a:lnTo>
                  <a:pt x="497288" y="728554"/>
                </a:lnTo>
                <a:lnTo>
                  <a:pt x="475568" y="689907"/>
                </a:lnTo>
                <a:lnTo>
                  <a:pt x="466662" y="646914"/>
                </a:lnTo>
                <a:lnTo>
                  <a:pt x="471246" y="602842"/>
                </a:lnTo>
                <a:lnTo>
                  <a:pt x="489997" y="560959"/>
                </a:lnTo>
                <a:lnTo>
                  <a:pt x="520969" y="527039"/>
                </a:lnTo>
                <a:lnTo>
                  <a:pt x="559585" y="505282"/>
                </a:lnTo>
                <a:lnTo>
                  <a:pt x="602578" y="496356"/>
                </a:lnTo>
                <a:lnTo>
                  <a:pt x="700003" y="496356"/>
                </a:lnTo>
                <a:lnTo>
                  <a:pt x="669829" y="473837"/>
                </a:lnTo>
                <a:lnTo>
                  <a:pt x="625891" y="457688"/>
                </a:lnTo>
                <a:lnTo>
                  <a:pt x="577500" y="455041"/>
                </a:lnTo>
                <a:close/>
              </a:path>
              <a:path w="924559" h="2123440">
                <a:moveTo>
                  <a:pt x="872990" y="1381379"/>
                </a:moveTo>
                <a:lnTo>
                  <a:pt x="658526" y="1381379"/>
                </a:lnTo>
                <a:lnTo>
                  <a:pt x="716819" y="1548180"/>
                </a:lnTo>
                <a:lnTo>
                  <a:pt x="606710" y="1997240"/>
                </a:lnTo>
                <a:lnTo>
                  <a:pt x="605029" y="2037410"/>
                </a:lnTo>
                <a:lnTo>
                  <a:pt x="618410" y="2073835"/>
                </a:lnTo>
                <a:lnTo>
                  <a:pt x="644483" y="2102576"/>
                </a:lnTo>
                <a:lnTo>
                  <a:pt x="680878" y="2119693"/>
                </a:lnTo>
                <a:lnTo>
                  <a:pt x="721064" y="2121348"/>
                </a:lnTo>
                <a:lnTo>
                  <a:pt x="757475" y="2107938"/>
                </a:lnTo>
                <a:lnTo>
                  <a:pt x="786195" y="2081847"/>
                </a:lnTo>
                <a:lnTo>
                  <a:pt x="803306" y="2045462"/>
                </a:lnTo>
                <a:lnTo>
                  <a:pt x="915066" y="1589849"/>
                </a:lnTo>
                <a:lnTo>
                  <a:pt x="915193" y="1585544"/>
                </a:lnTo>
                <a:lnTo>
                  <a:pt x="917457" y="1577107"/>
                </a:lnTo>
                <a:lnTo>
                  <a:pt x="919686" y="1568672"/>
                </a:lnTo>
                <a:lnTo>
                  <a:pt x="924083" y="1551800"/>
                </a:lnTo>
                <a:lnTo>
                  <a:pt x="924248" y="1541898"/>
                </a:lnTo>
                <a:lnTo>
                  <a:pt x="923401" y="1531915"/>
                </a:lnTo>
                <a:lnTo>
                  <a:pt x="921529" y="1521917"/>
                </a:lnTo>
                <a:lnTo>
                  <a:pt x="918622" y="1511973"/>
                </a:lnTo>
                <a:lnTo>
                  <a:pt x="872990" y="1381379"/>
                </a:lnTo>
                <a:close/>
              </a:path>
              <a:path w="924559" h="2123440">
                <a:moveTo>
                  <a:pt x="700003" y="496356"/>
                </a:moveTo>
                <a:lnTo>
                  <a:pt x="602578" y="496356"/>
                </a:lnTo>
                <a:lnTo>
                  <a:pt x="646681" y="500933"/>
                </a:lnTo>
                <a:lnTo>
                  <a:pt x="688625" y="519684"/>
                </a:lnTo>
                <a:lnTo>
                  <a:pt x="739044" y="552831"/>
                </a:lnTo>
                <a:lnTo>
                  <a:pt x="734726" y="538734"/>
                </a:lnTo>
                <a:lnTo>
                  <a:pt x="706909" y="501511"/>
                </a:lnTo>
                <a:lnTo>
                  <a:pt x="700003" y="496356"/>
                </a:lnTo>
                <a:close/>
              </a:path>
              <a:path w="924559" h="2123440">
                <a:moveTo>
                  <a:pt x="535209" y="0"/>
                </a:moveTo>
                <a:lnTo>
                  <a:pt x="485329" y="5746"/>
                </a:lnTo>
                <a:lnTo>
                  <a:pt x="439539" y="22113"/>
                </a:lnTo>
                <a:lnTo>
                  <a:pt x="399146" y="47796"/>
                </a:lnTo>
                <a:lnTo>
                  <a:pt x="365454" y="81487"/>
                </a:lnTo>
                <a:lnTo>
                  <a:pt x="339772" y="121881"/>
                </a:lnTo>
                <a:lnTo>
                  <a:pt x="323404" y="167671"/>
                </a:lnTo>
                <a:lnTo>
                  <a:pt x="317658" y="217551"/>
                </a:lnTo>
                <a:lnTo>
                  <a:pt x="323404" y="267423"/>
                </a:lnTo>
                <a:lnTo>
                  <a:pt x="339772" y="313195"/>
                </a:lnTo>
                <a:lnTo>
                  <a:pt x="365454" y="353564"/>
                </a:lnTo>
                <a:lnTo>
                  <a:pt x="399146" y="387228"/>
                </a:lnTo>
                <a:lnTo>
                  <a:pt x="439539" y="412886"/>
                </a:lnTo>
                <a:lnTo>
                  <a:pt x="485329" y="429235"/>
                </a:lnTo>
                <a:lnTo>
                  <a:pt x="535209" y="434975"/>
                </a:lnTo>
                <a:lnTo>
                  <a:pt x="585042" y="429235"/>
                </a:lnTo>
                <a:lnTo>
                  <a:pt x="630798" y="412886"/>
                </a:lnTo>
                <a:lnTo>
                  <a:pt x="671170" y="387228"/>
                </a:lnTo>
                <a:lnTo>
                  <a:pt x="704847" y="353564"/>
                </a:lnTo>
                <a:lnTo>
                  <a:pt x="730523" y="313195"/>
                </a:lnTo>
                <a:lnTo>
                  <a:pt x="746888" y="267423"/>
                </a:lnTo>
                <a:lnTo>
                  <a:pt x="752633" y="217551"/>
                </a:lnTo>
                <a:lnTo>
                  <a:pt x="746888" y="167671"/>
                </a:lnTo>
                <a:lnTo>
                  <a:pt x="730523" y="121881"/>
                </a:lnTo>
                <a:lnTo>
                  <a:pt x="704847" y="81487"/>
                </a:lnTo>
                <a:lnTo>
                  <a:pt x="671170" y="47796"/>
                </a:lnTo>
                <a:lnTo>
                  <a:pt x="630798" y="22113"/>
                </a:lnTo>
                <a:lnTo>
                  <a:pt x="585042" y="5746"/>
                </a:lnTo>
                <a:lnTo>
                  <a:pt x="535209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07068" y="4636611"/>
            <a:ext cx="501015" cy="396240"/>
          </a:xfrm>
          <a:custGeom>
            <a:avLst/>
            <a:gdLst/>
            <a:ahLst/>
            <a:cxnLst/>
            <a:rect l="l" t="t" r="r" b="b"/>
            <a:pathLst>
              <a:path w="501015" h="396239">
                <a:moveTo>
                  <a:pt x="122267" y="0"/>
                </a:moveTo>
                <a:lnTo>
                  <a:pt x="81734" y="920"/>
                </a:lnTo>
                <a:lnTo>
                  <a:pt x="44487" y="16986"/>
                </a:lnTo>
                <a:lnTo>
                  <a:pt x="15218" y="47148"/>
                </a:lnTo>
                <a:lnTo>
                  <a:pt x="0" y="86276"/>
                </a:lnTo>
                <a:lnTo>
                  <a:pt x="914" y="126809"/>
                </a:lnTo>
                <a:lnTo>
                  <a:pt x="16950" y="164056"/>
                </a:lnTo>
                <a:lnTo>
                  <a:pt x="47095" y="193325"/>
                </a:lnTo>
                <a:lnTo>
                  <a:pt x="339195" y="380904"/>
                </a:lnTo>
                <a:lnTo>
                  <a:pt x="378340" y="396196"/>
                </a:lnTo>
                <a:lnTo>
                  <a:pt x="418903" y="395319"/>
                </a:lnTo>
                <a:lnTo>
                  <a:pt x="456156" y="379297"/>
                </a:lnTo>
                <a:lnTo>
                  <a:pt x="485372" y="349154"/>
                </a:lnTo>
                <a:lnTo>
                  <a:pt x="500663" y="310008"/>
                </a:lnTo>
                <a:lnTo>
                  <a:pt x="499786" y="269446"/>
                </a:lnTo>
                <a:lnTo>
                  <a:pt x="483764" y="232193"/>
                </a:lnTo>
                <a:lnTo>
                  <a:pt x="453622" y="202977"/>
                </a:lnTo>
                <a:lnTo>
                  <a:pt x="161395" y="15271"/>
                </a:lnTo>
                <a:lnTo>
                  <a:pt x="122267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46919" y="4758836"/>
            <a:ext cx="544195" cy="270510"/>
          </a:xfrm>
          <a:custGeom>
            <a:avLst/>
            <a:gdLst/>
            <a:ahLst/>
            <a:cxnLst/>
            <a:rect l="l" t="t" r="r" b="b"/>
            <a:pathLst>
              <a:path w="544195" h="270510">
                <a:moveTo>
                  <a:pt x="470900" y="0"/>
                </a:moveTo>
                <a:lnTo>
                  <a:pt x="62972" y="101834"/>
                </a:lnTo>
                <a:lnTo>
                  <a:pt x="10743" y="141791"/>
                </a:lnTo>
                <a:lnTo>
                  <a:pt x="0" y="172932"/>
                </a:lnTo>
                <a:lnTo>
                  <a:pt x="2139" y="206990"/>
                </a:lnTo>
                <a:lnTo>
                  <a:pt x="17246" y="237551"/>
                </a:lnTo>
                <a:lnTo>
                  <a:pt x="42033" y="259171"/>
                </a:lnTo>
                <a:lnTo>
                  <a:pt x="73130" y="269908"/>
                </a:lnTo>
                <a:lnTo>
                  <a:pt x="107168" y="267823"/>
                </a:lnTo>
                <a:lnTo>
                  <a:pt x="481056" y="168128"/>
                </a:lnTo>
                <a:lnTo>
                  <a:pt x="511637" y="153001"/>
                </a:lnTo>
                <a:lnTo>
                  <a:pt x="533300" y="128170"/>
                </a:lnTo>
                <a:lnTo>
                  <a:pt x="544081" y="97029"/>
                </a:lnTo>
                <a:lnTo>
                  <a:pt x="542016" y="62972"/>
                </a:lnTo>
                <a:lnTo>
                  <a:pt x="526835" y="32392"/>
                </a:lnTo>
                <a:lnTo>
                  <a:pt x="502011" y="10743"/>
                </a:lnTo>
                <a:lnTo>
                  <a:pt x="47090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477756" y="5934455"/>
            <a:ext cx="1009015" cy="108585"/>
          </a:xfrm>
          <a:custGeom>
            <a:avLst/>
            <a:gdLst/>
            <a:ahLst/>
            <a:cxnLst/>
            <a:rect l="l" t="t" r="r" b="b"/>
            <a:pathLst>
              <a:path w="1009015" h="108585">
                <a:moveTo>
                  <a:pt x="986790" y="0"/>
                </a:moveTo>
                <a:lnTo>
                  <a:pt x="22098" y="0"/>
                </a:lnTo>
                <a:lnTo>
                  <a:pt x="13501" y="1740"/>
                </a:lnTo>
                <a:lnTo>
                  <a:pt x="6476" y="6488"/>
                </a:lnTo>
                <a:lnTo>
                  <a:pt x="1738" y="13528"/>
                </a:lnTo>
                <a:lnTo>
                  <a:pt x="0" y="22148"/>
                </a:lnTo>
                <a:lnTo>
                  <a:pt x="0" y="86055"/>
                </a:lnTo>
                <a:lnTo>
                  <a:pt x="1738" y="94675"/>
                </a:lnTo>
                <a:lnTo>
                  <a:pt x="6476" y="101715"/>
                </a:lnTo>
                <a:lnTo>
                  <a:pt x="13501" y="106463"/>
                </a:lnTo>
                <a:lnTo>
                  <a:pt x="22098" y="108204"/>
                </a:lnTo>
                <a:lnTo>
                  <a:pt x="986790" y="108204"/>
                </a:lnTo>
                <a:lnTo>
                  <a:pt x="995386" y="106463"/>
                </a:lnTo>
                <a:lnTo>
                  <a:pt x="1002411" y="101715"/>
                </a:lnTo>
                <a:lnTo>
                  <a:pt x="1007149" y="94675"/>
                </a:lnTo>
                <a:lnTo>
                  <a:pt x="1008888" y="86055"/>
                </a:lnTo>
                <a:lnTo>
                  <a:pt x="1008888" y="22148"/>
                </a:lnTo>
                <a:lnTo>
                  <a:pt x="1007149" y="13528"/>
                </a:lnTo>
                <a:lnTo>
                  <a:pt x="1002411" y="6488"/>
                </a:lnTo>
                <a:lnTo>
                  <a:pt x="995386" y="1740"/>
                </a:lnTo>
                <a:lnTo>
                  <a:pt x="98679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509759" y="5934455"/>
            <a:ext cx="39624" cy="1082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84435" y="5934455"/>
            <a:ext cx="39624" cy="1082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660635" y="5934455"/>
            <a:ext cx="39624" cy="1082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735311" y="5934455"/>
            <a:ext cx="39624" cy="1082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811511" y="5934455"/>
            <a:ext cx="39624" cy="1082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886188" y="5934455"/>
            <a:ext cx="39623" cy="1082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962388" y="5934455"/>
            <a:ext cx="39623" cy="1082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37064" y="5934455"/>
            <a:ext cx="39624" cy="1082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13264" y="5934455"/>
            <a:ext cx="38100" cy="1082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187940" y="5934455"/>
            <a:ext cx="39624" cy="1082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264140" y="5934455"/>
            <a:ext cx="38100" cy="1082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338816" y="5934455"/>
            <a:ext cx="39624" cy="1082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415016" y="5934455"/>
            <a:ext cx="38100" cy="1082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477756" y="5757671"/>
            <a:ext cx="1009015" cy="106680"/>
          </a:xfrm>
          <a:custGeom>
            <a:avLst/>
            <a:gdLst/>
            <a:ahLst/>
            <a:cxnLst/>
            <a:rect l="l" t="t" r="r" b="b"/>
            <a:pathLst>
              <a:path w="1009015" h="106679">
                <a:moveTo>
                  <a:pt x="987044" y="0"/>
                </a:moveTo>
                <a:lnTo>
                  <a:pt x="21844" y="0"/>
                </a:lnTo>
                <a:lnTo>
                  <a:pt x="13340" y="1716"/>
                </a:lnTo>
                <a:lnTo>
                  <a:pt x="6397" y="6397"/>
                </a:lnTo>
                <a:lnTo>
                  <a:pt x="1716" y="13340"/>
                </a:lnTo>
                <a:lnTo>
                  <a:pt x="0" y="21843"/>
                </a:lnTo>
                <a:lnTo>
                  <a:pt x="0" y="84835"/>
                </a:lnTo>
                <a:lnTo>
                  <a:pt x="1716" y="93339"/>
                </a:lnTo>
                <a:lnTo>
                  <a:pt x="6397" y="100282"/>
                </a:lnTo>
                <a:lnTo>
                  <a:pt x="13340" y="104963"/>
                </a:lnTo>
                <a:lnTo>
                  <a:pt x="21844" y="106679"/>
                </a:lnTo>
                <a:lnTo>
                  <a:pt x="987044" y="106679"/>
                </a:lnTo>
                <a:lnTo>
                  <a:pt x="995547" y="104963"/>
                </a:lnTo>
                <a:lnTo>
                  <a:pt x="1002490" y="100282"/>
                </a:lnTo>
                <a:lnTo>
                  <a:pt x="1007171" y="93339"/>
                </a:lnTo>
                <a:lnTo>
                  <a:pt x="1008888" y="84835"/>
                </a:lnTo>
                <a:lnTo>
                  <a:pt x="1008888" y="21843"/>
                </a:lnTo>
                <a:lnTo>
                  <a:pt x="1007171" y="13340"/>
                </a:lnTo>
                <a:lnTo>
                  <a:pt x="1002490" y="6397"/>
                </a:lnTo>
                <a:lnTo>
                  <a:pt x="995547" y="1716"/>
                </a:lnTo>
                <a:lnTo>
                  <a:pt x="987044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09759" y="5757671"/>
            <a:ext cx="39624" cy="1066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584435" y="5757671"/>
            <a:ext cx="39624" cy="1066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660635" y="5757671"/>
            <a:ext cx="39624" cy="1066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735311" y="5757671"/>
            <a:ext cx="39624" cy="1066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811511" y="5757671"/>
            <a:ext cx="39624" cy="1066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886188" y="5757671"/>
            <a:ext cx="39623" cy="1066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962388" y="5757671"/>
            <a:ext cx="39623" cy="1066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037064" y="5757671"/>
            <a:ext cx="39624" cy="10668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113264" y="5757671"/>
            <a:ext cx="38100" cy="10668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187940" y="5757671"/>
            <a:ext cx="39624" cy="10668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264140" y="5757671"/>
            <a:ext cx="38100" cy="10668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338816" y="5757671"/>
            <a:ext cx="39624" cy="1066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415016" y="5757671"/>
            <a:ext cx="38100" cy="10668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477756" y="5579364"/>
            <a:ext cx="1009015" cy="108585"/>
          </a:xfrm>
          <a:custGeom>
            <a:avLst/>
            <a:gdLst/>
            <a:ahLst/>
            <a:cxnLst/>
            <a:rect l="l" t="t" r="r" b="b"/>
            <a:pathLst>
              <a:path w="1009015" h="108585">
                <a:moveTo>
                  <a:pt x="986790" y="0"/>
                </a:moveTo>
                <a:lnTo>
                  <a:pt x="22098" y="0"/>
                </a:lnTo>
                <a:lnTo>
                  <a:pt x="13501" y="1740"/>
                </a:lnTo>
                <a:lnTo>
                  <a:pt x="6476" y="6488"/>
                </a:lnTo>
                <a:lnTo>
                  <a:pt x="1738" y="13528"/>
                </a:lnTo>
                <a:lnTo>
                  <a:pt x="0" y="22148"/>
                </a:lnTo>
                <a:lnTo>
                  <a:pt x="0" y="86055"/>
                </a:lnTo>
                <a:lnTo>
                  <a:pt x="1738" y="94675"/>
                </a:lnTo>
                <a:lnTo>
                  <a:pt x="6476" y="101715"/>
                </a:lnTo>
                <a:lnTo>
                  <a:pt x="13501" y="106463"/>
                </a:lnTo>
                <a:lnTo>
                  <a:pt x="22098" y="108204"/>
                </a:lnTo>
                <a:lnTo>
                  <a:pt x="986790" y="108204"/>
                </a:lnTo>
                <a:lnTo>
                  <a:pt x="995386" y="106463"/>
                </a:lnTo>
                <a:lnTo>
                  <a:pt x="1002411" y="101715"/>
                </a:lnTo>
                <a:lnTo>
                  <a:pt x="1007149" y="94675"/>
                </a:lnTo>
                <a:lnTo>
                  <a:pt x="1008888" y="86055"/>
                </a:lnTo>
                <a:lnTo>
                  <a:pt x="1008888" y="22148"/>
                </a:lnTo>
                <a:lnTo>
                  <a:pt x="1007149" y="13528"/>
                </a:lnTo>
                <a:lnTo>
                  <a:pt x="1002411" y="6488"/>
                </a:lnTo>
                <a:lnTo>
                  <a:pt x="995386" y="1740"/>
                </a:lnTo>
                <a:lnTo>
                  <a:pt x="98679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509759" y="5579364"/>
            <a:ext cx="39624" cy="10820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584435" y="5579364"/>
            <a:ext cx="39624" cy="10820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660635" y="5579364"/>
            <a:ext cx="39624" cy="10820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735311" y="5579364"/>
            <a:ext cx="39624" cy="10820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811511" y="5579364"/>
            <a:ext cx="39624" cy="10820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886188" y="5579364"/>
            <a:ext cx="39623" cy="1082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962388" y="5579364"/>
            <a:ext cx="39623" cy="1082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037064" y="5579364"/>
            <a:ext cx="39624" cy="1082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113264" y="5579364"/>
            <a:ext cx="38100" cy="10820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87940" y="5579364"/>
            <a:ext cx="39624" cy="10820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264140" y="5579364"/>
            <a:ext cx="38100" cy="10820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338816" y="5579364"/>
            <a:ext cx="39624" cy="1082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415016" y="5579364"/>
            <a:ext cx="38100" cy="10820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477756" y="5401055"/>
            <a:ext cx="1009015" cy="108585"/>
          </a:xfrm>
          <a:custGeom>
            <a:avLst/>
            <a:gdLst/>
            <a:ahLst/>
            <a:cxnLst/>
            <a:rect l="l" t="t" r="r" b="b"/>
            <a:pathLst>
              <a:path w="1009015" h="108585">
                <a:moveTo>
                  <a:pt x="986790" y="0"/>
                </a:moveTo>
                <a:lnTo>
                  <a:pt x="22098" y="0"/>
                </a:lnTo>
                <a:lnTo>
                  <a:pt x="13501" y="1738"/>
                </a:lnTo>
                <a:lnTo>
                  <a:pt x="6476" y="6477"/>
                </a:lnTo>
                <a:lnTo>
                  <a:pt x="1738" y="13501"/>
                </a:lnTo>
                <a:lnTo>
                  <a:pt x="0" y="22098"/>
                </a:lnTo>
                <a:lnTo>
                  <a:pt x="0" y="86106"/>
                </a:lnTo>
                <a:lnTo>
                  <a:pt x="1738" y="94702"/>
                </a:lnTo>
                <a:lnTo>
                  <a:pt x="6476" y="101727"/>
                </a:lnTo>
                <a:lnTo>
                  <a:pt x="13501" y="106465"/>
                </a:lnTo>
                <a:lnTo>
                  <a:pt x="22098" y="108204"/>
                </a:lnTo>
                <a:lnTo>
                  <a:pt x="986790" y="108204"/>
                </a:lnTo>
                <a:lnTo>
                  <a:pt x="995386" y="106465"/>
                </a:lnTo>
                <a:lnTo>
                  <a:pt x="1002411" y="101727"/>
                </a:lnTo>
                <a:lnTo>
                  <a:pt x="1007149" y="94702"/>
                </a:lnTo>
                <a:lnTo>
                  <a:pt x="1008888" y="86106"/>
                </a:lnTo>
                <a:lnTo>
                  <a:pt x="1008888" y="22098"/>
                </a:lnTo>
                <a:lnTo>
                  <a:pt x="1007149" y="13501"/>
                </a:lnTo>
                <a:lnTo>
                  <a:pt x="1002411" y="6477"/>
                </a:lnTo>
                <a:lnTo>
                  <a:pt x="995386" y="1738"/>
                </a:lnTo>
                <a:lnTo>
                  <a:pt x="98679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509759" y="5401055"/>
            <a:ext cx="39624" cy="1082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584435" y="5401055"/>
            <a:ext cx="39624" cy="1082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660635" y="5401055"/>
            <a:ext cx="39624" cy="1082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735311" y="5401055"/>
            <a:ext cx="39624" cy="1082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811511" y="5401055"/>
            <a:ext cx="39624" cy="1082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886188" y="5401055"/>
            <a:ext cx="39623" cy="1082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962388" y="5401055"/>
            <a:ext cx="39623" cy="1082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037064" y="5401055"/>
            <a:ext cx="39624" cy="1082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113264" y="5401055"/>
            <a:ext cx="38100" cy="1082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187940" y="5401055"/>
            <a:ext cx="39624" cy="1082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264140" y="5401055"/>
            <a:ext cx="38100" cy="1082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338816" y="5401055"/>
            <a:ext cx="39624" cy="10820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415016" y="5401055"/>
            <a:ext cx="38100" cy="1082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280904" y="5065776"/>
            <a:ext cx="1001394" cy="1001394"/>
          </a:xfrm>
          <a:custGeom>
            <a:avLst/>
            <a:gdLst/>
            <a:ahLst/>
            <a:cxnLst/>
            <a:rect l="l" t="t" r="r" b="b"/>
            <a:pathLst>
              <a:path w="1001395" h="1001395">
                <a:moveTo>
                  <a:pt x="500634" y="0"/>
                </a:moveTo>
                <a:lnTo>
                  <a:pt x="452421" y="2291"/>
                </a:lnTo>
                <a:lnTo>
                  <a:pt x="405505" y="9027"/>
                </a:lnTo>
                <a:lnTo>
                  <a:pt x="360095" y="19997"/>
                </a:lnTo>
                <a:lnTo>
                  <a:pt x="316401" y="34991"/>
                </a:lnTo>
                <a:lnTo>
                  <a:pt x="274632" y="53799"/>
                </a:lnTo>
                <a:lnTo>
                  <a:pt x="234999" y="76212"/>
                </a:lnTo>
                <a:lnTo>
                  <a:pt x="197712" y="102020"/>
                </a:lnTo>
                <a:lnTo>
                  <a:pt x="162979" y="131012"/>
                </a:lnTo>
                <a:lnTo>
                  <a:pt x="131012" y="162979"/>
                </a:lnTo>
                <a:lnTo>
                  <a:pt x="102020" y="197712"/>
                </a:lnTo>
                <a:lnTo>
                  <a:pt x="76212" y="234999"/>
                </a:lnTo>
                <a:lnTo>
                  <a:pt x="53799" y="274632"/>
                </a:lnTo>
                <a:lnTo>
                  <a:pt x="34991" y="316401"/>
                </a:lnTo>
                <a:lnTo>
                  <a:pt x="19997" y="360095"/>
                </a:lnTo>
                <a:lnTo>
                  <a:pt x="9027" y="405505"/>
                </a:lnTo>
                <a:lnTo>
                  <a:pt x="2291" y="452421"/>
                </a:lnTo>
                <a:lnTo>
                  <a:pt x="0" y="500634"/>
                </a:lnTo>
                <a:lnTo>
                  <a:pt x="2291" y="548848"/>
                </a:lnTo>
                <a:lnTo>
                  <a:pt x="9027" y="595765"/>
                </a:lnTo>
                <a:lnTo>
                  <a:pt x="19997" y="641177"/>
                </a:lnTo>
                <a:lnTo>
                  <a:pt x="34991" y="684872"/>
                </a:lnTo>
                <a:lnTo>
                  <a:pt x="53799" y="726640"/>
                </a:lnTo>
                <a:lnTo>
                  <a:pt x="76212" y="766273"/>
                </a:lnTo>
                <a:lnTo>
                  <a:pt x="102020" y="803561"/>
                </a:lnTo>
                <a:lnTo>
                  <a:pt x="131012" y="838293"/>
                </a:lnTo>
                <a:lnTo>
                  <a:pt x="162979" y="870259"/>
                </a:lnTo>
                <a:lnTo>
                  <a:pt x="197712" y="899251"/>
                </a:lnTo>
                <a:lnTo>
                  <a:pt x="234999" y="925058"/>
                </a:lnTo>
                <a:lnTo>
                  <a:pt x="274632" y="947470"/>
                </a:lnTo>
                <a:lnTo>
                  <a:pt x="316401" y="966278"/>
                </a:lnTo>
                <a:lnTo>
                  <a:pt x="360095" y="981271"/>
                </a:lnTo>
                <a:lnTo>
                  <a:pt x="405505" y="992240"/>
                </a:lnTo>
                <a:lnTo>
                  <a:pt x="452421" y="998976"/>
                </a:lnTo>
                <a:lnTo>
                  <a:pt x="500634" y="1001268"/>
                </a:lnTo>
                <a:lnTo>
                  <a:pt x="548846" y="998976"/>
                </a:lnTo>
                <a:lnTo>
                  <a:pt x="595762" y="992240"/>
                </a:lnTo>
                <a:lnTo>
                  <a:pt x="641172" y="981271"/>
                </a:lnTo>
                <a:lnTo>
                  <a:pt x="684866" y="966278"/>
                </a:lnTo>
                <a:lnTo>
                  <a:pt x="726635" y="947470"/>
                </a:lnTo>
                <a:lnTo>
                  <a:pt x="766268" y="925058"/>
                </a:lnTo>
                <a:lnTo>
                  <a:pt x="803555" y="899251"/>
                </a:lnTo>
                <a:lnTo>
                  <a:pt x="838288" y="870259"/>
                </a:lnTo>
                <a:lnTo>
                  <a:pt x="870255" y="838293"/>
                </a:lnTo>
                <a:lnTo>
                  <a:pt x="899247" y="803561"/>
                </a:lnTo>
                <a:lnTo>
                  <a:pt x="925055" y="766273"/>
                </a:lnTo>
                <a:lnTo>
                  <a:pt x="947468" y="726640"/>
                </a:lnTo>
                <a:lnTo>
                  <a:pt x="966276" y="684872"/>
                </a:lnTo>
                <a:lnTo>
                  <a:pt x="981270" y="641177"/>
                </a:lnTo>
                <a:lnTo>
                  <a:pt x="992240" y="595765"/>
                </a:lnTo>
                <a:lnTo>
                  <a:pt x="998976" y="548848"/>
                </a:lnTo>
                <a:lnTo>
                  <a:pt x="1001268" y="500634"/>
                </a:lnTo>
                <a:lnTo>
                  <a:pt x="998976" y="452421"/>
                </a:lnTo>
                <a:lnTo>
                  <a:pt x="992240" y="405505"/>
                </a:lnTo>
                <a:lnTo>
                  <a:pt x="981270" y="360095"/>
                </a:lnTo>
                <a:lnTo>
                  <a:pt x="966276" y="316401"/>
                </a:lnTo>
                <a:lnTo>
                  <a:pt x="947468" y="274632"/>
                </a:lnTo>
                <a:lnTo>
                  <a:pt x="925055" y="234999"/>
                </a:lnTo>
                <a:lnTo>
                  <a:pt x="899247" y="197712"/>
                </a:lnTo>
                <a:lnTo>
                  <a:pt x="870255" y="162979"/>
                </a:lnTo>
                <a:lnTo>
                  <a:pt x="838288" y="131012"/>
                </a:lnTo>
                <a:lnTo>
                  <a:pt x="803555" y="102020"/>
                </a:lnTo>
                <a:lnTo>
                  <a:pt x="766268" y="76212"/>
                </a:lnTo>
                <a:lnTo>
                  <a:pt x="726635" y="53799"/>
                </a:lnTo>
                <a:lnTo>
                  <a:pt x="684866" y="34991"/>
                </a:lnTo>
                <a:lnTo>
                  <a:pt x="641172" y="19997"/>
                </a:lnTo>
                <a:lnTo>
                  <a:pt x="595762" y="9027"/>
                </a:lnTo>
                <a:lnTo>
                  <a:pt x="548846" y="2291"/>
                </a:lnTo>
                <a:lnTo>
                  <a:pt x="500634" y="0"/>
                </a:lnTo>
                <a:close/>
              </a:path>
            </a:pathLst>
          </a:custGeom>
          <a:solidFill>
            <a:srgbClr val="F792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526268" y="5239511"/>
            <a:ext cx="478790" cy="637540"/>
          </a:xfrm>
          <a:custGeom>
            <a:avLst/>
            <a:gdLst/>
            <a:ahLst/>
            <a:cxnLst/>
            <a:rect l="l" t="t" r="r" b="b"/>
            <a:pathLst>
              <a:path w="478790" h="637539">
                <a:moveTo>
                  <a:pt x="421014" y="520446"/>
                </a:moveTo>
                <a:lnTo>
                  <a:pt x="168021" y="520446"/>
                </a:lnTo>
                <a:lnTo>
                  <a:pt x="209041" y="530351"/>
                </a:lnTo>
                <a:lnTo>
                  <a:pt x="186181" y="622757"/>
                </a:lnTo>
                <a:lnTo>
                  <a:pt x="243585" y="637032"/>
                </a:lnTo>
                <a:lnTo>
                  <a:pt x="266573" y="544245"/>
                </a:lnTo>
                <a:lnTo>
                  <a:pt x="383834" y="544245"/>
                </a:lnTo>
                <a:lnTo>
                  <a:pt x="409681" y="530802"/>
                </a:lnTo>
                <a:lnTo>
                  <a:pt x="421014" y="520446"/>
                </a:lnTo>
                <a:close/>
              </a:path>
              <a:path w="478790" h="637539">
                <a:moveTo>
                  <a:pt x="27558" y="415505"/>
                </a:moveTo>
                <a:lnTo>
                  <a:pt x="0" y="479869"/>
                </a:lnTo>
                <a:lnTo>
                  <a:pt x="110489" y="506552"/>
                </a:lnTo>
                <a:lnTo>
                  <a:pt x="87502" y="599313"/>
                </a:lnTo>
                <a:lnTo>
                  <a:pt x="144906" y="613587"/>
                </a:lnTo>
                <a:lnTo>
                  <a:pt x="168021" y="520446"/>
                </a:lnTo>
                <a:lnTo>
                  <a:pt x="421014" y="520446"/>
                </a:lnTo>
                <a:lnTo>
                  <a:pt x="435497" y="507209"/>
                </a:lnTo>
                <a:lnTo>
                  <a:pt x="454136" y="478812"/>
                </a:lnTo>
                <a:lnTo>
                  <a:pt x="455956" y="473454"/>
                </a:lnTo>
                <a:lnTo>
                  <a:pt x="279542" y="473454"/>
                </a:lnTo>
                <a:lnTo>
                  <a:pt x="229248" y="465464"/>
                </a:lnTo>
                <a:lnTo>
                  <a:pt x="184784" y="452907"/>
                </a:lnTo>
                <a:lnTo>
                  <a:pt x="191125" y="427403"/>
                </a:lnTo>
                <a:lnTo>
                  <a:pt x="75271" y="427403"/>
                </a:lnTo>
                <a:lnTo>
                  <a:pt x="65277" y="425919"/>
                </a:lnTo>
                <a:lnTo>
                  <a:pt x="54169" y="423458"/>
                </a:lnTo>
                <a:lnTo>
                  <a:pt x="46990" y="421489"/>
                </a:lnTo>
                <a:lnTo>
                  <a:pt x="39524" y="419131"/>
                </a:lnTo>
                <a:lnTo>
                  <a:pt x="27558" y="415505"/>
                </a:lnTo>
                <a:close/>
              </a:path>
              <a:path w="478790" h="637539">
                <a:moveTo>
                  <a:pt x="383834" y="544245"/>
                </a:moveTo>
                <a:lnTo>
                  <a:pt x="266573" y="544245"/>
                </a:lnTo>
                <a:lnTo>
                  <a:pt x="298068" y="551840"/>
                </a:lnTo>
                <a:lnTo>
                  <a:pt x="340078" y="555209"/>
                </a:lnTo>
                <a:lnTo>
                  <a:pt x="377579" y="547499"/>
                </a:lnTo>
                <a:lnTo>
                  <a:pt x="383834" y="544245"/>
                </a:lnTo>
                <a:close/>
              </a:path>
              <a:path w="478790" h="637539">
                <a:moveTo>
                  <a:pt x="416430" y="334899"/>
                </a:moveTo>
                <a:lnTo>
                  <a:pt x="214122" y="334899"/>
                </a:lnTo>
                <a:lnTo>
                  <a:pt x="218566" y="335660"/>
                </a:lnTo>
                <a:lnTo>
                  <a:pt x="257931" y="344402"/>
                </a:lnTo>
                <a:lnTo>
                  <a:pt x="306403" y="361732"/>
                </a:lnTo>
                <a:lnTo>
                  <a:pt x="344422" y="390023"/>
                </a:lnTo>
                <a:lnTo>
                  <a:pt x="352425" y="431647"/>
                </a:lnTo>
                <a:lnTo>
                  <a:pt x="325669" y="466230"/>
                </a:lnTo>
                <a:lnTo>
                  <a:pt x="279542" y="473454"/>
                </a:lnTo>
                <a:lnTo>
                  <a:pt x="455956" y="473454"/>
                </a:lnTo>
                <a:lnTo>
                  <a:pt x="464709" y="447701"/>
                </a:lnTo>
                <a:lnTo>
                  <a:pt x="466166" y="419131"/>
                </a:lnTo>
                <a:lnTo>
                  <a:pt x="466201" y="415505"/>
                </a:lnTo>
                <a:lnTo>
                  <a:pt x="458101" y="385703"/>
                </a:lnTo>
                <a:lnTo>
                  <a:pt x="439141" y="358999"/>
                </a:lnTo>
                <a:lnTo>
                  <a:pt x="408558" y="337947"/>
                </a:lnTo>
                <a:lnTo>
                  <a:pt x="416430" y="334899"/>
                </a:lnTo>
                <a:close/>
              </a:path>
              <a:path w="478790" h="637539">
                <a:moveTo>
                  <a:pt x="101726" y="64643"/>
                </a:moveTo>
                <a:lnTo>
                  <a:pt x="88264" y="124078"/>
                </a:lnTo>
                <a:lnTo>
                  <a:pt x="99758" y="125910"/>
                </a:lnTo>
                <a:lnTo>
                  <a:pt x="110299" y="127968"/>
                </a:lnTo>
                <a:lnTo>
                  <a:pt x="149717" y="147335"/>
                </a:lnTo>
                <a:lnTo>
                  <a:pt x="153670" y="165100"/>
                </a:lnTo>
                <a:lnTo>
                  <a:pt x="145018" y="203313"/>
                </a:lnTo>
                <a:lnTo>
                  <a:pt x="131886" y="258055"/>
                </a:lnTo>
                <a:lnTo>
                  <a:pt x="117048" y="318340"/>
                </a:lnTo>
                <a:lnTo>
                  <a:pt x="103276" y="373185"/>
                </a:lnTo>
                <a:lnTo>
                  <a:pt x="93345" y="411606"/>
                </a:lnTo>
                <a:lnTo>
                  <a:pt x="75271" y="427403"/>
                </a:lnTo>
                <a:lnTo>
                  <a:pt x="191125" y="427403"/>
                </a:lnTo>
                <a:lnTo>
                  <a:pt x="214122" y="334899"/>
                </a:lnTo>
                <a:lnTo>
                  <a:pt x="416430" y="334899"/>
                </a:lnTo>
                <a:lnTo>
                  <a:pt x="434656" y="327841"/>
                </a:lnTo>
                <a:lnTo>
                  <a:pt x="456930" y="306573"/>
                </a:lnTo>
                <a:lnTo>
                  <a:pt x="463129" y="294973"/>
                </a:lnTo>
                <a:lnTo>
                  <a:pt x="308340" y="294973"/>
                </a:lnTo>
                <a:lnTo>
                  <a:pt x="266658" y="289335"/>
                </a:lnTo>
                <a:lnTo>
                  <a:pt x="233299" y="280162"/>
                </a:lnTo>
                <a:lnTo>
                  <a:pt x="228091" y="278638"/>
                </a:lnTo>
                <a:lnTo>
                  <a:pt x="255015" y="169925"/>
                </a:lnTo>
                <a:lnTo>
                  <a:pt x="442247" y="169925"/>
                </a:lnTo>
                <a:lnTo>
                  <a:pt x="410336" y="147700"/>
                </a:lnTo>
                <a:lnTo>
                  <a:pt x="389254" y="140001"/>
                </a:lnTo>
                <a:lnTo>
                  <a:pt x="378797" y="136288"/>
                </a:lnTo>
                <a:lnTo>
                  <a:pt x="368553" y="132969"/>
                </a:lnTo>
                <a:lnTo>
                  <a:pt x="372679" y="116331"/>
                </a:lnTo>
                <a:lnTo>
                  <a:pt x="311657" y="116331"/>
                </a:lnTo>
                <a:lnTo>
                  <a:pt x="271017" y="105537"/>
                </a:lnTo>
                <a:lnTo>
                  <a:pt x="274495" y="91566"/>
                </a:lnTo>
                <a:lnTo>
                  <a:pt x="213486" y="91566"/>
                </a:lnTo>
                <a:lnTo>
                  <a:pt x="121032" y="69582"/>
                </a:lnTo>
                <a:lnTo>
                  <a:pt x="101726" y="64643"/>
                </a:lnTo>
                <a:close/>
              </a:path>
              <a:path w="478790" h="637539">
                <a:moveTo>
                  <a:pt x="442247" y="169925"/>
                </a:moveTo>
                <a:lnTo>
                  <a:pt x="255015" y="169925"/>
                </a:lnTo>
                <a:lnTo>
                  <a:pt x="259587" y="170815"/>
                </a:lnTo>
                <a:lnTo>
                  <a:pt x="292500" y="177964"/>
                </a:lnTo>
                <a:lnTo>
                  <a:pt x="331819" y="192389"/>
                </a:lnTo>
                <a:lnTo>
                  <a:pt x="362422" y="216695"/>
                </a:lnTo>
                <a:lnTo>
                  <a:pt x="369188" y="253491"/>
                </a:lnTo>
                <a:lnTo>
                  <a:pt x="346473" y="286537"/>
                </a:lnTo>
                <a:lnTo>
                  <a:pt x="308340" y="294973"/>
                </a:lnTo>
                <a:lnTo>
                  <a:pt x="463129" y="294973"/>
                </a:lnTo>
                <a:lnTo>
                  <a:pt x="472507" y="277424"/>
                </a:lnTo>
                <a:lnTo>
                  <a:pt x="478510" y="243679"/>
                </a:lnTo>
                <a:lnTo>
                  <a:pt x="472066" y="208621"/>
                </a:lnTo>
                <a:lnTo>
                  <a:pt x="450300" y="175534"/>
                </a:lnTo>
                <a:lnTo>
                  <a:pt x="442247" y="169925"/>
                </a:lnTo>
                <a:close/>
              </a:path>
              <a:path w="478790" h="637539">
                <a:moveTo>
                  <a:pt x="334390" y="25018"/>
                </a:moveTo>
                <a:lnTo>
                  <a:pt x="311657" y="116331"/>
                </a:lnTo>
                <a:lnTo>
                  <a:pt x="372679" y="116331"/>
                </a:lnTo>
                <a:lnTo>
                  <a:pt x="391795" y="39243"/>
                </a:lnTo>
                <a:lnTo>
                  <a:pt x="334390" y="25018"/>
                </a:lnTo>
                <a:close/>
              </a:path>
              <a:path w="478790" h="637539">
                <a:moveTo>
                  <a:pt x="236347" y="0"/>
                </a:moveTo>
                <a:lnTo>
                  <a:pt x="213486" y="91566"/>
                </a:lnTo>
                <a:lnTo>
                  <a:pt x="274495" y="91566"/>
                </a:lnTo>
                <a:lnTo>
                  <a:pt x="293750" y="14224"/>
                </a:lnTo>
                <a:lnTo>
                  <a:pt x="2363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514842" y="4643754"/>
            <a:ext cx="247015" cy="225425"/>
          </a:xfrm>
          <a:custGeom>
            <a:avLst/>
            <a:gdLst/>
            <a:ahLst/>
            <a:cxnLst/>
            <a:rect l="l" t="t" r="r" b="b"/>
            <a:pathLst>
              <a:path w="247015" h="225425">
                <a:moveTo>
                  <a:pt x="247014" y="0"/>
                </a:moveTo>
                <a:lnTo>
                  <a:pt x="0" y="127127"/>
                </a:lnTo>
                <a:lnTo>
                  <a:pt x="84327" y="225171"/>
                </a:lnTo>
                <a:lnTo>
                  <a:pt x="247014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474964" y="4436364"/>
            <a:ext cx="269875" cy="129539"/>
          </a:xfrm>
          <a:custGeom>
            <a:avLst/>
            <a:gdLst/>
            <a:ahLst/>
            <a:cxnLst/>
            <a:rect l="l" t="t" r="r" b="b"/>
            <a:pathLst>
              <a:path w="269875" h="129539">
                <a:moveTo>
                  <a:pt x="0" y="0"/>
                </a:moveTo>
                <a:lnTo>
                  <a:pt x="0" y="129540"/>
                </a:lnTo>
                <a:lnTo>
                  <a:pt x="269747" y="64769"/>
                </a:lnTo>
                <a:lnTo>
                  <a:pt x="0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799068" y="3739007"/>
            <a:ext cx="132715" cy="278130"/>
          </a:xfrm>
          <a:custGeom>
            <a:avLst/>
            <a:gdLst/>
            <a:ahLst/>
            <a:cxnLst/>
            <a:rect l="l" t="t" r="r" b="b"/>
            <a:pathLst>
              <a:path w="132715" h="278129">
                <a:moveTo>
                  <a:pt x="124967" y="0"/>
                </a:moveTo>
                <a:lnTo>
                  <a:pt x="0" y="33528"/>
                </a:lnTo>
                <a:lnTo>
                  <a:pt x="132333" y="277622"/>
                </a:lnTo>
                <a:lnTo>
                  <a:pt x="124967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099168" y="3745738"/>
            <a:ext cx="157480" cy="275590"/>
          </a:xfrm>
          <a:custGeom>
            <a:avLst/>
            <a:gdLst/>
            <a:ahLst/>
            <a:cxnLst/>
            <a:rect l="l" t="t" r="r" b="b"/>
            <a:pathLst>
              <a:path w="157479" h="275589">
                <a:moveTo>
                  <a:pt x="36702" y="0"/>
                </a:moveTo>
                <a:lnTo>
                  <a:pt x="0" y="275209"/>
                </a:lnTo>
                <a:lnTo>
                  <a:pt x="157479" y="46481"/>
                </a:lnTo>
                <a:lnTo>
                  <a:pt x="36702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>
            <a:spLocks noGrp="1"/>
          </p:cNvSpPr>
          <p:nvPr>
            <p:ph type="title"/>
          </p:nvPr>
        </p:nvSpPr>
        <p:spPr>
          <a:xfrm>
            <a:off x="216408" y="458470"/>
            <a:ext cx="10896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D9900"/>
                </a:solidFill>
              </a:rPr>
              <a:t>Cơ chế</a:t>
            </a:r>
            <a:r>
              <a:rPr sz="2400" spc="5" dirty="0">
                <a:solidFill>
                  <a:srgbClr val="FD9900"/>
                </a:solidFill>
              </a:rPr>
              <a:t> </a:t>
            </a:r>
            <a:r>
              <a:rPr sz="2400" dirty="0">
                <a:solidFill>
                  <a:srgbClr val="FD9900"/>
                </a:solidFill>
              </a:rPr>
              <a:t>đào</a:t>
            </a:r>
            <a:endParaRPr sz="2400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DDCF977E-5B40-4DBE-A2CD-CC090248F9FC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0" y="1753171"/>
            <a:ext cx="12192000" cy="510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13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13007" y="256031"/>
            <a:ext cx="1079500" cy="847725"/>
          </a:xfrm>
          <a:custGeom>
            <a:avLst/>
            <a:gdLst/>
            <a:ahLst/>
            <a:cxnLst/>
            <a:rect l="l" t="t" r="r" b="b"/>
            <a:pathLst>
              <a:path w="1079500" h="847725">
                <a:moveTo>
                  <a:pt x="0" y="847344"/>
                </a:moveTo>
                <a:lnTo>
                  <a:pt x="1078992" y="847344"/>
                </a:lnTo>
                <a:lnTo>
                  <a:pt x="107899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6408" y="252984"/>
            <a:ext cx="10896600" cy="847725"/>
          </a:xfrm>
          <a:custGeom>
            <a:avLst/>
            <a:gdLst/>
            <a:ahLst/>
            <a:cxnLst/>
            <a:rect l="l" t="t" r="r" b="b"/>
            <a:pathLst>
              <a:path w="10896600" h="847725">
                <a:moveTo>
                  <a:pt x="0" y="847344"/>
                </a:moveTo>
                <a:lnTo>
                  <a:pt x="10896600" y="847344"/>
                </a:lnTo>
                <a:lnTo>
                  <a:pt x="10896600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2984"/>
            <a:ext cx="5080" cy="847725"/>
          </a:xfrm>
          <a:custGeom>
            <a:avLst/>
            <a:gdLst/>
            <a:ahLst/>
            <a:cxnLst/>
            <a:rect l="l" t="t" r="r" b="b"/>
            <a:pathLst>
              <a:path w="5080" h="847725">
                <a:moveTo>
                  <a:pt x="0" y="847344"/>
                </a:moveTo>
                <a:lnTo>
                  <a:pt x="4572" y="847344"/>
                </a:lnTo>
                <a:lnTo>
                  <a:pt x="457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04704" y="198120"/>
            <a:ext cx="1450848" cy="1150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" y="252984"/>
            <a:ext cx="212090" cy="847725"/>
          </a:xfrm>
          <a:custGeom>
            <a:avLst/>
            <a:gdLst/>
            <a:ahLst/>
            <a:cxnLst/>
            <a:rect l="l" t="t" r="r" b="b"/>
            <a:pathLst>
              <a:path w="212090" h="847725">
                <a:moveTo>
                  <a:pt x="0" y="847344"/>
                </a:moveTo>
                <a:lnTo>
                  <a:pt x="211836" y="847344"/>
                </a:lnTo>
                <a:lnTo>
                  <a:pt x="211836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" y="1894120"/>
            <a:ext cx="12191365" cy="4376420"/>
          </a:xfrm>
          <a:custGeom>
            <a:avLst/>
            <a:gdLst/>
            <a:ahLst/>
            <a:cxnLst/>
            <a:rect l="l" t="t" r="r" b="b"/>
            <a:pathLst>
              <a:path w="12191365" h="4376420">
                <a:moveTo>
                  <a:pt x="0" y="4376377"/>
                </a:moveTo>
                <a:lnTo>
                  <a:pt x="7541514" y="4350253"/>
                </a:lnTo>
                <a:lnTo>
                  <a:pt x="7907274" y="3644984"/>
                </a:lnTo>
                <a:lnTo>
                  <a:pt x="9013190" y="2791798"/>
                </a:lnTo>
                <a:lnTo>
                  <a:pt x="9222232" y="2130128"/>
                </a:lnTo>
                <a:lnTo>
                  <a:pt x="10319512" y="972142"/>
                </a:lnTo>
                <a:lnTo>
                  <a:pt x="11259947" y="711030"/>
                </a:lnTo>
                <a:lnTo>
                  <a:pt x="12191238" y="0"/>
                </a:lnTo>
              </a:path>
            </a:pathLst>
          </a:custGeom>
          <a:ln w="38100">
            <a:solidFill>
              <a:srgbClr val="2F2F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72856" y="3110483"/>
            <a:ext cx="3122930" cy="3159760"/>
          </a:xfrm>
          <a:custGeom>
            <a:avLst/>
            <a:gdLst/>
            <a:ahLst/>
            <a:cxnLst/>
            <a:rect l="l" t="t" r="r" b="b"/>
            <a:pathLst>
              <a:path w="3122929" h="3159760">
                <a:moveTo>
                  <a:pt x="3122676" y="0"/>
                </a:moveTo>
                <a:lnTo>
                  <a:pt x="2214626" y="240918"/>
                </a:lnTo>
                <a:lnTo>
                  <a:pt x="1510411" y="1093215"/>
                </a:lnTo>
                <a:lnTo>
                  <a:pt x="1352803" y="1788033"/>
                </a:lnTo>
                <a:lnTo>
                  <a:pt x="176022" y="2594102"/>
                </a:lnTo>
                <a:lnTo>
                  <a:pt x="0" y="3159252"/>
                </a:lnTo>
                <a:lnTo>
                  <a:pt x="3076321" y="3159252"/>
                </a:lnTo>
                <a:lnTo>
                  <a:pt x="3122676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07023" y="3919807"/>
            <a:ext cx="889095" cy="1072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83981" y="3943096"/>
            <a:ext cx="200231" cy="1972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14282" y="4047235"/>
            <a:ext cx="379095" cy="567690"/>
          </a:xfrm>
          <a:custGeom>
            <a:avLst/>
            <a:gdLst/>
            <a:ahLst/>
            <a:cxnLst/>
            <a:rect l="l" t="t" r="r" b="b"/>
            <a:pathLst>
              <a:path w="379095" h="567689">
                <a:moveTo>
                  <a:pt x="64262" y="0"/>
                </a:moveTo>
                <a:lnTo>
                  <a:pt x="0" y="90043"/>
                </a:lnTo>
                <a:lnTo>
                  <a:pt x="22634" y="110627"/>
                </a:lnTo>
                <a:lnTo>
                  <a:pt x="46195" y="130701"/>
                </a:lnTo>
                <a:lnTo>
                  <a:pt x="70725" y="151138"/>
                </a:lnTo>
                <a:lnTo>
                  <a:pt x="96264" y="172811"/>
                </a:lnTo>
                <a:lnTo>
                  <a:pt x="150546" y="223364"/>
                </a:lnTo>
                <a:lnTo>
                  <a:pt x="179372" y="253990"/>
                </a:lnTo>
                <a:lnTo>
                  <a:pt x="209377" y="289348"/>
                </a:lnTo>
                <a:lnTo>
                  <a:pt x="240605" y="330311"/>
                </a:lnTo>
                <a:lnTo>
                  <a:pt x="273098" y="377753"/>
                </a:lnTo>
                <a:lnTo>
                  <a:pt x="306898" y="432548"/>
                </a:lnTo>
                <a:lnTo>
                  <a:pt x="342046" y="495569"/>
                </a:lnTo>
                <a:lnTo>
                  <a:pt x="378587" y="567689"/>
                </a:lnTo>
                <a:lnTo>
                  <a:pt x="375384" y="501646"/>
                </a:lnTo>
                <a:lnTo>
                  <a:pt x="366827" y="440045"/>
                </a:lnTo>
                <a:lnTo>
                  <a:pt x="353514" y="382755"/>
                </a:lnTo>
                <a:lnTo>
                  <a:pt x="336043" y="329648"/>
                </a:lnTo>
                <a:lnTo>
                  <a:pt x="315013" y="280593"/>
                </a:lnTo>
                <a:lnTo>
                  <a:pt x="291022" y="235460"/>
                </a:lnTo>
                <a:lnTo>
                  <a:pt x="264668" y="194119"/>
                </a:lnTo>
                <a:lnTo>
                  <a:pt x="236548" y="156441"/>
                </a:lnTo>
                <a:lnTo>
                  <a:pt x="207261" y="122294"/>
                </a:lnTo>
                <a:lnTo>
                  <a:pt x="177406" y="91551"/>
                </a:lnTo>
                <a:lnTo>
                  <a:pt x="147581" y="64079"/>
                </a:lnTo>
                <a:lnTo>
                  <a:pt x="90410" y="18434"/>
                </a:lnTo>
                <a:lnTo>
                  <a:pt x="64262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30388" y="3774032"/>
            <a:ext cx="631190" cy="262890"/>
          </a:xfrm>
          <a:custGeom>
            <a:avLst/>
            <a:gdLst/>
            <a:ahLst/>
            <a:cxnLst/>
            <a:rect l="l" t="t" r="r" b="b"/>
            <a:pathLst>
              <a:path w="631190" h="262889">
                <a:moveTo>
                  <a:pt x="184916" y="0"/>
                </a:moveTo>
                <a:lnTo>
                  <a:pt x="126150" y="2454"/>
                </a:lnTo>
                <a:lnTo>
                  <a:pt x="64499" y="10641"/>
                </a:lnTo>
                <a:lnTo>
                  <a:pt x="0" y="25173"/>
                </a:lnTo>
                <a:lnTo>
                  <a:pt x="79257" y="41140"/>
                </a:lnTo>
                <a:lnTo>
                  <a:pt x="149371" y="58200"/>
                </a:lnTo>
                <a:lnTo>
                  <a:pt x="211197" y="76158"/>
                </a:lnTo>
                <a:lnTo>
                  <a:pt x="265587" y="94821"/>
                </a:lnTo>
                <a:lnTo>
                  <a:pt x="313395" y="113997"/>
                </a:lnTo>
                <a:lnTo>
                  <a:pt x="355475" y="133492"/>
                </a:lnTo>
                <a:lnTo>
                  <a:pt x="392680" y="153113"/>
                </a:lnTo>
                <a:lnTo>
                  <a:pt x="425864" y="172666"/>
                </a:lnTo>
                <a:lnTo>
                  <a:pt x="483582" y="210798"/>
                </a:lnTo>
                <a:lnTo>
                  <a:pt x="509824" y="228991"/>
                </a:lnTo>
                <a:lnTo>
                  <a:pt x="535458" y="246343"/>
                </a:lnTo>
                <a:lnTo>
                  <a:pt x="561339" y="262663"/>
                </a:lnTo>
                <a:lnTo>
                  <a:pt x="631062" y="176557"/>
                </a:lnTo>
                <a:lnTo>
                  <a:pt x="606313" y="156290"/>
                </a:lnTo>
                <a:lnTo>
                  <a:pt x="547051" y="113398"/>
                </a:lnTo>
                <a:lnTo>
                  <a:pt x="512607" y="91994"/>
                </a:lnTo>
                <a:lnTo>
                  <a:pt x="475002" y="71433"/>
                </a:lnTo>
                <a:lnTo>
                  <a:pt x="434270" y="52326"/>
                </a:lnTo>
                <a:lnTo>
                  <a:pt x="390445" y="35285"/>
                </a:lnTo>
                <a:lnTo>
                  <a:pt x="343563" y="20920"/>
                </a:lnTo>
                <a:lnTo>
                  <a:pt x="293657" y="9844"/>
                </a:lnTo>
                <a:lnTo>
                  <a:pt x="240763" y="2667"/>
                </a:lnTo>
                <a:lnTo>
                  <a:pt x="184916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03841" y="4101084"/>
            <a:ext cx="924560" cy="2123440"/>
          </a:xfrm>
          <a:custGeom>
            <a:avLst/>
            <a:gdLst/>
            <a:ahLst/>
            <a:cxnLst/>
            <a:rect l="l" t="t" r="r" b="b"/>
            <a:pathLst>
              <a:path w="924559" h="2123440">
                <a:moveTo>
                  <a:pt x="577500" y="455041"/>
                </a:moveTo>
                <a:lnTo>
                  <a:pt x="535440" y="464921"/>
                </a:lnTo>
                <a:lnTo>
                  <a:pt x="498704" y="484810"/>
                </a:lnTo>
                <a:lnTo>
                  <a:pt x="468677" y="513032"/>
                </a:lnTo>
                <a:lnTo>
                  <a:pt x="446747" y="547910"/>
                </a:lnTo>
                <a:lnTo>
                  <a:pt x="434299" y="587770"/>
                </a:lnTo>
                <a:lnTo>
                  <a:pt x="432720" y="630936"/>
                </a:lnTo>
                <a:lnTo>
                  <a:pt x="486695" y="1190498"/>
                </a:lnTo>
                <a:lnTo>
                  <a:pt x="503840" y="1246759"/>
                </a:lnTo>
                <a:lnTo>
                  <a:pt x="490251" y="1260094"/>
                </a:lnTo>
                <a:lnTo>
                  <a:pt x="379888" y="1516951"/>
                </a:lnTo>
                <a:lnTo>
                  <a:pt x="379253" y="1520304"/>
                </a:lnTo>
                <a:lnTo>
                  <a:pt x="378491" y="1523644"/>
                </a:lnTo>
                <a:lnTo>
                  <a:pt x="377856" y="1526984"/>
                </a:lnTo>
                <a:lnTo>
                  <a:pt x="364267" y="1534363"/>
                </a:lnTo>
                <a:lnTo>
                  <a:pt x="20859" y="1960714"/>
                </a:lnTo>
                <a:lnTo>
                  <a:pt x="3155" y="1994704"/>
                </a:lnTo>
                <a:lnTo>
                  <a:pt x="0" y="2031545"/>
                </a:lnTo>
                <a:lnTo>
                  <a:pt x="10894" y="2066878"/>
                </a:lnTo>
                <a:lnTo>
                  <a:pt x="35337" y="2096338"/>
                </a:lnTo>
                <a:lnTo>
                  <a:pt x="42830" y="2102358"/>
                </a:lnTo>
                <a:lnTo>
                  <a:pt x="76846" y="2120012"/>
                </a:lnTo>
                <a:lnTo>
                  <a:pt x="113696" y="2123151"/>
                </a:lnTo>
                <a:lnTo>
                  <a:pt x="149022" y="2112244"/>
                </a:lnTo>
                <a:lnTo>
                  <a:pt x="178466" y="2087765"/>
                </a:lnTo>
                <a:lnTo>
                  <a:pt x="522001" y="1661414"/>
                </a:lnTo>
                <a:lnTo>
                  <a:pt x="539654" y="1627428"/>
                </a:lnTo>
                <a:lnTo>
                  <a:pt x="540162" y="1622069"/>
                </a:lnTo>
                <a:lnTo>
                  <a:pt x="566070" y="1596834"/>
                </a:lnTo>
                <a:lnTo>
                  <a:pt x="658526" y="1381379"/>
                </a:lnTo>
                <a:lnTo>
                  <a:pt x="872990" y="1381379"/>
                </a:lnTo>
                <a:lnTo>
                  <a:pt x="806735" y="1191768"/>
                </a:lnTo>
                <a:lnTo>
                  <a:pt x="805719" y="1189990"/>
                </a:lnTo>
                <a:lnTo>
                  <a:pt x="807370" y="1159510"/>
                </a:lnTo>
                <a:lnTo>
                  <a:pt x="784891" y="926084"/>
                </a:lnTo>
                <a:lnTo>
                  <a:pt x="531145" y="759587"/>
                </a:lnTo>
                <a:lnTo>
                  <a:pt x="497288" y="728554"/>
                </a:lnTo>
                <a:lnTo>
                  <a:pt x="475568" y="689907"/>
                </a:lnTo>
                <a:lnTo>
                  <a:pt x="466662" y="646914"/>
                </a:lnTo>
                <a:lnTo>
                  <a:pt x="471246" y="602842"/>
                </a:lnTo>
                <a:lnTo>
                  <a:pt x="489997" y="560959"/>
                </a:lnTo>
                <a:lnTo>
                  <a:pt x="520969" y="527039"/>
                </a:lnTo>
                <a:lnTo>
                  <a:pt x="559585" y="505282"/>
                </a:lnTo>
                <a:lnTo>
                  <a:pt x="602578" y="496356"/>
                </a:lnTo>
                <a:lnTo>
                  <a:pt x="700003" y="496356"/>
                </a:lnTo>
                <a:lnTo>
                  <a:pt x="669829" y="473837"/>
                </a:lnTo>
                <a:lnTo>
                  <a:pt x="625891" y="457688"/>
                </a:lnTo>
                <a:lnTo>
                  <a:pt x="577500" y="455041"/>
                </a:lnTo>
                <a:close/>
              </a:path>
              <a:path w="924559" h="2123440">
                <a:moveTo>
                  <a:pt x="872990" y="1381379"/>
                </a:moveTo>
                <a:lnTo>
                  <a:pt x="658526" y="1381379"/>
                </a:lnTo>
                <a:lnTo>
                  <a:pt x="716819" y="1548180"/>
                </a:lnTo>
                <a:lnTo>
                  <a:pt x="606710" y="1997240"/>
                </a:lnTo>
                <a:lnTo>
                  <a:pt x="605029" y="2037410"/>
                </a:lnTo>
                <a:lnTo>
                  <a:pt x="618410" y="2073835"/>
                </a:lnTo>
                <a:lnTo>
                  <a:pt x="644483" y="2102576"/>
                </a:lnTo>
                <a:lnTo>
                  <a:pt x="680878" y="2119693"/>
                </a:lnTo>
                <a:lnTo>
                  <a:pt x="721064" y="2121348"/>
                </a:lnTo>
                <a:lnTo>
                  <a:pt x="757475" y="2107938"/>
                </a:lnTo>
                <a:lnTo>
                  <a:pt x="786195" y="2081847"/>
                </a:lnTo>
                <a:lnTo>
                  <a:pt x="803306" y="2045462"/>
                </a:lnTo>
                <a:lnTo>
                  <a:pt x="915066" y="1589849"/>
                </a:lnTo>
                <a:lnTo>
                  <a:pt x="915193" y="1585544"/>
                </a:lnTo>
                <a:lnTo>
                  <a:pt x="917457" y="1577107"/>
                </a:lnTo>
                <a:lnTo>
                  <a:pt x="919686" y="1568672"/>
                </a:lnTo>
                <a:lnTo>
                  <a:pt x="924083" y="1551800"/>
                </a:lnTo>
                <a:lnTo>
                  <a:pt x="924248" y="1541898"/>
                </a:lnTo>
                <a:lnTo>
                  <a:pt x="923401" y="1531915"/>
                </a:lnTo>
                <a:lnTo>
                  <a:pt x="921529" y="1521917"/>
                </a:lnTo>
                <a:lnTo>
                  <a:pt x="918622" y="1511973"/>
                </a:lnTo>
                <a:lnTo>
                  <a:pt x="872990" y="1381379"/>
                </a:lnTo>
                <a:close/>
              </a:path>
              <a:path w="924559" h="2123440">
                <a:moveTo>
                  <a:pt x="700003" y="496356"/>
                </a:moveTo>
                <a:lnTo>
                  <a:pt x="602578" y="496356"/>
                </a:lnTo>
                <a:lnTo>
                  <a:pt x="646681" y="500933"/>
                </a:lnTo>
                <a:lnTo>
                  <a:pt x="688625" y="519684"/>
                </a:lnTo>
                <a:lnTo>
                  <a:pt x="739044" y="552831"/>
                </a:lnTo>
                <a:lnTo>
                  <a:pt x="734726" y="538734"/>
                </a:lnTo>
                <a:lnTo>
                  <a:pt x="706909" y="501511"/>
                </a:lnTo>
                <a:lnTo>
                  <a:pt x="700003" y="496356"/>
                </a:lnTo>
                <a:close/>
              </a:path>
              <a:path w="924559" h="2123440">
                <a:moveTo>
                  <a:pt x="535209" y="0"/>
                </a:moveTo>
                <a:lnTo>
                  <a:pt x="485329" y="5746"/>
                </a:lnTo>
                <a:lnTo>
                  <a:pt x="439539" y="22113"/>
                </a:lnTo>
                <a:lnTo>
                  <a:pt x="399146" y="47796"/>
                </a:lnTo>
                <a:lnTo>
                  <a:pt x="365454" y="81487"/>
                </a:lnTo>
                <a:lnTo>
                  <a:pt x="339772" y="121881"/>
                </a:lnTo>
                <a:lnTo>
                  <a:pt x="323404" y="167671"/>
                </a:lnTo>
                <a:lnTo>
                  <a:pt x="317658" y="217551"/>
                </a:lnTo>
                <a:lnTo>
                  <a:pt x="323404" y="267423"/>
                </a:lnTo>
                <a:lnTo>
                  <a:pt x="339772" y="313195"/>
                </a:lnTo>
                <a:lnTo>
                  <a:pt x="365454" y="353564"/>
                </a:lnTo>
                <a:lnTo>
                  <a:pt x="399146" y="387228"/>
                </a:lnTo>
                <a:lnTo>
                  <a:pt x="439539" y="412886"/>
                </a:lnTo>
                <a:lnTo>
                  <a:pt x="485329" y="429235"/>
                </a:lnTo>
                <a:lnTo>
                  <a:pt x="535209" y="434975"/>
                </a:lnTo>
                <a:lnTo>
                  <a:pt x="585042" y="429235"/>
                </a:lnTo>
                <a:lnTo>
                  <a:pt x="630798" y="412886"/>
                </a:lnTo>
                <a:lnTo>
                  <a:pt x="671170" y="387228"/>
                </a:lnTo>
                <a:lnTo>
                  <a:pt x="704847" y="353564"/>
                </a:lnTo>
                <a:lnTo>
                  <a:pt x="730523" y="313195"/>
                </a:lnTo>
                <a:lnTo>
                  <a:pt x="746888" y="267423"/>
                </a:lnTo>
                <a:lnTo>
                  <a:pt x="752633" y="217551"/>
                </a:lnTo>
                <a:lnTo>
                  <a:pt x="746888" y="167671"/>
                </a:lnTo>
                <a:lnTo>
                  <a:pt x="730523" y="121881"/>
                </a:lnTo>
                <a:lnTo>
                  <a:pt x="704847" y="81487"/>
                </a:lnTo>
                <a:lnTo>
                  <a:pt x="671170" y="47796"/>
                </a:lnTo>
                <a:lnTo>
                  <a:pt x="630798" y="22113"/>
                </a:lnTo>
                <a:lnTo>
                  <a:pt x="585042" y="5746"/>
                </a:lnTo>
                <a:lnTo>
                  <a:pt x="535209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07068" y="4636611"/>
            <a:ext cx="501015" cy="396240"/>
          </a:xfrm>
          <a:custGeom>
            <a:avLst/>
            <a:gdLst/>
            <a:ahLst/>
            <a:cxnLst/>
            <a:rect l="l" t="t" r="r" b="b"/>
            <a:pathLst>
              <a:path w="501015" h="396239">
                <a:moveTo>
                  <a:pt x="122267" y="0"/>
                </a:moveTo>
                <a:lnTo>
                  <a:pt x="81734" y="920"/>
                </a:lnTo>
                <a:lnTo>
                  <a:pt x="44487" y="16986"/>
                </a:lnTo>
                <a:lnTo>
                  <a:pt x="15218" y="47148"/>
                </a:lnTo>
                <a:lnTo>
                  <a:pt x="0" y="86276"/>
                </a:lnTo>
                <a:lnTo>
                  <a:pt x="914" y="126809"/>
                </a:lnTo>
                <a:lnTo>
                  <a:pt x="16950" y="164056"/>
                </a:lnTo>
                <a:lnTo>
                  <a:pt x="47095" y="193325"/>
                </a:lnTo>
                <a:lnTo>
                  <a:pt x="339195" y="380904"/>
                </a:lnTo>
                <a:lnTo>
                  <a:pt x="378340" y="396196"/>
                </a:lnTo>
                <a:lnTo>
                  <a:pt x="418903" y="395319"/>
                </a:lnTo>
                <a:lnTo>
                  <a:pt x="456156" y="379297"/>
                </a:lnTo>
                <a:lnTo>
                  <a:pt x="485372" y="349154"/>
                </a:lnTo>
                <a:lnTo>
                  <a:pt x="500663" y="310008"/>
                </a:lnTo>
                <a:lnTo>
                  <a:pt x="499786" y="269446"/>
                </a:lnTo>
                <a:lnTo>
                  <a:pt x="483764" y="232193"/>
                </a:lnTo>
                <a:lnTo>
                  <a:pt x="453622" y="202977"/>
                </a:lnTo>
                <a:lnTo>
                  <a:pt x="161395" y="15271"/>
                </a:lnTo>
                <a:lnTo>
                  <a:pt x="122267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46919" y="4758836"/>
            <a:ext cx="544195" cy="270510"/>
          </a:xfrm>
          <a:custGeom>
            <a:avLst/>
            <a:gdLst/>
            <a:ahLst/>
            <a:cxnLst/>
            <a:rect l="l" t="t" r="r" b="b"/>
            <a:pathLst>
              <a:path w="544195" h="270510">
                <a:moveTo>
                  <a:pt x="470900" y="0"/>
                </a:moveTo>
                <a:lnTo>
                  <a:pt x="62972" y="101834"/>
                </a:lnTo>
                <a:lnTo>
                  <a:pt x="10743" y="141791"/>
                </a:lnTo>
                <a:lnTo>
                  <a:pt x="0" y="172932"/>
                </a:lnTo>
                <a:lnTo>
                  <a:pt x="2139" y="206990"/>
                </a:lnTo>
                <a:lnTo>
                  <a:pt x="17246" y="237551"/>
                </a:lnTo>
                <a:lnTo>
                  <a:pt x="42033" y="259171"/>
                </a:lnTo>
                <a:lnTo>
                  <a:pt x="73130" y="269908"/>
                </a:lnTo>
                <a:lnTo>
                  <a:pt x="107168" y="267823"/>
                </a:lnTo>
                <a:lnTo>
                  <a:pt x="481056" y="168128"/>
                </a:lnTo>
                <a:lnTo>
                  <a:pt x="511637" y="153001"/>
                </a:lnTo>
                <a:lnTo>
                  <a:pt x="533300" y="128170"/>
                </a:lnTo>
                <a:lnTo>
                  <a:pt x="544081" y="97029"/>
                </a:lnTo>
                <a:lnTo>
                  <a:pt x="542016" y="62972"/>
                </a:lnTo>
                <a:lnTo>
                  <a:pt x="526835" y="32392"/>
                </a:lnTo>
                <a:lnTo>
                  <a:pt x="502011" y="10743"/>
                </a:lnTo>
                <a:lnTo>
                  <a:pt x="47090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477756" y="5934455"/>
            <a:ext cx="1009015" cy="108585"/>
          </a:xfrm>
          <a:custGeom>
            <a:avLst/>
            <a:gdLst/>
            <a:ahLst/>
            <a:cxnLst/>
            <a:rect l="l" t="t" r="r" b="b"/>
            <a:pathLst>
              <a:path w="1009015" h="108585">
                <a:moveTo>
                  <a:pt x="986790" y="0"/>
                </a:moveTo>
                <a:lnTo>
                  <a:pt x="22098" y="0"/>
                </a:lnTo>
                <a:lnTo>
                  <a:pt x="13501" y="1740"/>
                </a:lnTo>
                <a:lnTo>
                  <a:pt x="6476" y="6488"/>
                </a:lnTo>
                <a:lnTo>
                  <a:pt x="1738" y="13528"/>
                </a:lnTo>
                <a:lnTo>
                  <a:pt x="0" y="22148"/>
                </a:lnTo>
                <a:lnTo>
                  <a:pt x="0" y="86055"/>
                </a:lnTo>
                <a:lnTo>
                  <a:pt x="1738" y="94675"/>
                </a:lnTo>
                <a:lnTo>
                  <a:pt x="6476" y="101715"/>
                </a:lnTo>
                <a:lnTo>
                  <a:pt x="13501" y="106463"/>
                </a:lnTo>
                <a:lnTo>
                  <a:pt x="22098" y="108204"/>
                </a:lnTo>
                <a:lnTo>
                  <a:pt x="986790" y="108204"/>
                </a:lnTo>
                <a:lnTo>
                  <a:pt x="995386" y="106463"/>
                </a:lnTo>
                <a:lnTo>
                  <a:pt x="1002411" y="101715"/>
                </a:lnTo>
                <a:lnTo>
                  <a:pt x="1007149" y="94675"/>
                </a:lnTo>
                <a:lnTo>
                  <a:pt x="1008888" y="86055"/>
                </a:lnTo>
                <a:lnTo>
                  <a:pt x="1008888" y="22148"/>
                </a:lnTo>
                <a:lnTo>
                  <a:pt x="1007149" y="13528"/>
                </a:lnTo>
                <a:lnTo>
                  <a:pt x="1002411" y="6488"/>
                </a:lnTo>
                <a:lnTo>
                  <a:pt x="995386" y="1740"/>
                </a:lnTo>
                <a:lnTo>
                  <a:pt x="98679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509759" y="5934455"/>
            <a:ext cx="39624" cy="1082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84435" y="5934455"/>
            <a:ext cx="39624" cy="1082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660635" y="5934455"/>
            <a:ext cx="39624" cy="1082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735311" y="5934455"/>
            <a:ext cx="39624" cy="1082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811511" y="5934455"/>
            <a:ext cx="39624" cy="1082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886188" y="5934455"/>
            <a:ext cx="39623" cy="1082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962388" y="5934455"/>
            <a:ext cx="39623" cy="1082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37064" y="5934455"/>
            <a:ext cx="39624" cy="1082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13264" y="5934455"/>
            <a:ext cx="38100" cy="1082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187940" y="5934455"/>
            <a:ext cx="39624" cy="1082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264140" y="5934455"/>
            <a:ext cx="38100" cy="1082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338816" y="5934455"/>
            <a:ext cx="39624" cy="1082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415016" y="5934455"/>
            <a:ext cx="38100" cy="1082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477756" y="5757671"/>
            <a:ext cx="1009015" cy="106680"/>
          </a:xfrm>
          <a:custGeom>
            <a:avLst/>
            <a:gdLst/>
            <a:ahLst/>
            <a:cxnLst/>
            <a:rect l="l" t="t" r="r" b="b"/>
            <a:pathLst>
              <a:path w="1009015" h="106679">
                <a:moveTo>
                  <a:pt x="987044" y="0"/>
                </a:moveTo>
                <a:lnTo>
                  <a:pt x="21844" y="0"/>
                </a:lnTo>
                <a:lnTo>
                  <a:pt x="13340" y="1716"/>
                </a:lnTo>
                <a:lnTo>
                  <a:pt x="6397" y="6397"/>
                </a:lnTo>
                <a:lnTo>
                  <a:pt x="1716" y="13340"/>
                </a:lnTo>
                <a:lnTo>
                  <a:pt x="0" y="21843"/>
                </a:lnTo>
                <a:lnTo>
                  <a:pt x="0" y="84835"/>
                </a:lnTo>
                <a:lnTo>
                  <a:pt x="1716" y="93339"/>
                </a:lnTo>
                <a:lnTo>
                  <a:pt x="6397" y="100282"/>
                </a:lnTo>
                <a:lnTo>
                  <a:pt x="13340" y="104963"/>
                </a:lnTo>
                <a:lnTo>
                  <a:pt x="21844" y="106679"/>
                </a:lnTo>
                <a:lnTo>
                  <a:pt x="987044" y="106679"/>
                </a:lnTo>
                <a:lnTo>
                  <a:pt x="995547" y="104963"/>
                </a:lnTo>
                <a:lnTo>
                  <a:pt x="1002490" y="100282"/>
                </a:lnTo>
                <a:lnTo>
                  <a:pt x="1007171" y="93339"/>
                </a:lnTo>
                <a:lnTo>
                  <a:pt x="1008888" y="84835"/>
                </a:lnTo>
                <a:lnTo>
                  <a:pt x="1008888" y="21843"/>
                </a:lnTo>
                <a:lnTo>
                  <a:pt x="1007171" y="13340"/>
                </a:lnTo>
                <a:lnTo>
                  <a:pt x="1002490" y="6397"/>
                </a:lnTo>
                <a:lnTo>
                  <a:pt x="995547" y="1716"/>
                </a:lnTo>
                <a:lnTo>
                  <a:pt x="987044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09759" y="5757671"/>
            <a:ext cx="39624" cy="1066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584435" y="5757671"/>
            <a:ext cx="39624" cy="1066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660635" y="5757671"/>
            <a:ext cx="39624" cy="1066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735311" y="5757671"/>
            <a:ext cx="39624" cy="1066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811511" y="5757671"/>
            <a:ext cx="39624" cy="10668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886188" y="5757671"/>
            <a:ext cx="39623" cy="10668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962388" y="5757671"/>
            <a:ext cx="39623" cy="10668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037064" y="5757671"/>
            <a:ext cx="39624" cy="10668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113264" y="5757671"/>
            <a:ext cx="38100" cy="10668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187940" y="5757671"/>
            <a:ext cx="39624" cy="1066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264140" y="5757671"/>
            <a:ext cx="38100" cy="10668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338816" y="5757671"/>
            <a:ext cx="39624" cy="1066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415016" y="5757671"/>
            <a:ext cx="38100" cy="10668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477756" y="5579364"/>
            <a:ext cx="1009015" cy="108585"/>
          </a:xfrm>
          <a:custGeom>
            <a:avLst/>
            <a:gdLst/>
            <a:ahLst/>
            <a:cxnLst/>
            <a:rect l="l" t="t" r="r" b="b"/>
            <a:pathLst>
              <a:path w="1009015" h="108585">
                <a:moveTo>
                  <a:pt x="986790" y="0"/>
                </a:moveTo>
                <a:lnTo>
                  <a:pt x="22098" y="0"/>
                </a:lnTo>
                <a:lnTo>
                  <a:pt x="13501" y="1740"/>
                </a:lnTo>
                <a:lnTo>
                  <a:pt x="6476" y="6488"/>
                </a:lnTo>
                <a:lnTo>
                  <a:pt x="1738" y="13528"/>
                </a:lnTo>
                <a:lnTo>
                  <a:pt x="0" y="22148"/>
                </a:lnTo>
                <a:lnTo>
                  <a:pt x="0" y="86055"/>
                </a:lnTo>
                <a:lnTo>
                  <a:pt x="1738" y="94675"/>
                </a:lnTo>
                <a:lnTo>
                  <a:pt x="6476" y="101715"/>
                </a:lnTo>
                <a:lnTo>
                  <a:pt x="13501" y="106463"/>
                </a:lnTo>
                <a:lnTo>
                  <a:pt x="22098" y="108204"/>
                </a:lnTo>
                <a:lnTo>
                  <a:pt x="986790" y="108204"/>
                </a:lnTo>
                <a:lnTo>
                  <a:pt x="995386" y="106463"/>
                </a:lnTo>
                <a:lnTo>
                  <a:pt x="1002411" y="101715"/>
                </a:lnTo>
                <a:lnTo>
                  <a:pt x="1007149" y="94675"/>
                </a:lnTo>
                <a:lnTo>
                  <a:pt x="1008888" y="86055"/>
                </a:lnTo>
                <a:lnTo>
                  <a:pt x="1008888" y="22148"/>
                </a:lnTo>
                <a:lnTo>
                  <a:pt x="1007149" y="13528"/>
                </a:lnTo>
                <a:lnTo>
                  <a:pt x="1002411" y="6488"/>
                </a:lnTo>
                <a:lnTo>
                  <a:pt x="995386" y="1740"/>
                </a:lnTo>
                <a:lnTo>
                  <a:pt x="98679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509759" y="5579364"/>
            <a:ext cx="39624" cy="10820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584435" y="5579364"/>
            <a:ext cx="39624" cy="10820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660635" y="5579364"/>
            <a:ext cx="39624" cy="1082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735311" y="5579364"/>
            <a:ext cx="39624" cy="1082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811511" y="5579364"/>
            <a:ext cx="39624" cy="10820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886188" y="5579364"/>
            <a:ext cx="39623" cy="10820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962388" y="5579364"/>
            <a:ext cx="39623" cy="10820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037064" y="5579364"/>
            <a:ext cx="39624" cy="10820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113264" y="5579364"/>
            <a:ext cx="38100" cy="10820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87940" y="5579364"/>
            <a:ext cx="39624" cy="10820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264140" y="5579364"/>
            <a:ext cx="38100" cy="10820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338816" y="5579364"/>
            <a:ext cx="39624" cy="10820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415016" y="5579364"/>
            <a:ext cx="38100" cy="10820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477756" y="5401055"/>
            <a:ext cx="1009015" cy="108585"/>
          </a:xfrm>
          <a:custGeom>
            <a:avLst/>
            <a:gdLst/>
            <a:ahLst/>
            <a:cxnLst/>
            <a:rect l="l" t="t" r="r" b="b"/>
            <a:pathLst>
              <a:path w="1009015" h="108585">
                <a:moveTo>
                  <a:pt x="986790" y="0"/>
                </a:moveTo>
                <a:lnTo>
                  <a:pt x="22098" y="0"/>
                </a:lnTo>
                <a:lnTo>
                  <a:pt x="13501" y="1738"/>
                </a:lnTo>
                <a:lnTo>
                  <a:pt x="6476" y="6477"/>
                </a:lnTo>
                <a:lnTo>
                  <a:pt x="1738" y="13501"/>
                </a:lnTo>
                <a:lnTo>
                  <a:pt x="0" y="22098"/>
                </a:lnTo>
                <a:lnTo>
                  <a:pt x="0" y="86106"/>
                </a:lnTo>
                <a:lnTo>
                  <a:pt x="1738" y="94702"/>
                </a:lnTo>
                <a:lnTo>
                  <a:pt x="6476" y="101727"/>
                </a:lnTo>
                <a:lnTo>
                  <a:pt x="13501" y="106465"/>
                </a:lnTo>
                <a:lnTo>
                  <a:pt x="22098" y="108204"/>
                </a:lnTo>
                <a:lnTo>
                  <a:pt x="986790" y="108204"/>
                </a:lnTo>
                <a:lnTo>
                  <a:pt x="995386" y="106465"/>
                </a:lnTo>
                <a:lnTo>
                  <a:pt x="1002411" y="101727"/>
                </a:lnTo>
                <a:lnTo>
                  <a:pt x="1007149" y="94702"/>
                </a:lnTo>
                <a:lnTo>
                  <a:pt x="1008888" y="86106"/>
                </a:lnTo>
                <a:lnTo>
                  <a:pt x="1008888" y="22098"/>
                </a:lnTo>
                <a:lnTo>
                  <a:pt x="1007149" y="13501"/>
                </a:lnTo>
                <a:lnTo>
                  <a:pt x="1002411" y="6477"/>
                </a:lnTo>
                <a:lnTo>
                  <a:pt x="995386" y="1738"/>
                </a:lnTo>
                <a:lnTo>
                  <a:pt x="986790" y="0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509759" y="5401055"/>
            <a:ext cx="39624" cy="1082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584435" y="5401055"/>
            <a:ext cx="39624" cy="1082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660635" y="5401055"/>
            <a:ext cx="39624" cy="10820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735311" y="5401055"/>
            <a:ext cx="39624" cy="10820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811511" y="5401055"/>
            <a:ext cx="39624" cy="10820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886188" y="5401055"/>
            <a:ext cx="39623" cy="10820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962388" y="5401055"/>
            <a:ext cx="39623" cy="1082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037064" y="5401055"/>
            <a:ext cx="39624" cy="10820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113264" y="5401055"/>
            <a:ext cx="38100" cy="10820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187940" y="5401055"/>
            <a:ext cx="39624" cy="10820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264140" y="5401055"/>
            <a:ext cx="38100" cy="10820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338816" y="5401055"/>
            <a:ext cx="39624" cy="10820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415016" y="5401055"/>
            <a:ext cx="38100" cy="10820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280904" y="5065776"/>
            <a:ext cx="1001394" cy="1001394"/>
          </a:xfrm>
          <a:custGeom>
            <a:avLst/>
            <a:gdLst/>
            <a:ahLst/>
            <a:cxnLst/>
            <a:rect l="l" t="t" r="r" b="b"/>
            <a:pathLst>
              <a:path w="1001395" h="1001395">
                <a:moveTo>
                  <a:pt x="500634" y="0"/>
                </a:moveTo>
                <a:lnTo>
                  <a:pt x="452421" y="2291"/>
                </a:lnTo>
                <a:lnTo>
                  <a:pt x="405505" y="9027"/>
                </a:lnTo>
                <a:lnTo>
                  <a:pt x="360095" y="19997"/>
                </a:lnTo>
                <a:lnTo>
                  <a:pt x="316401" y="34991"/>
                </a:lnTo>
                <a:lnTo>
                  <a:pt x="274632" y="53799"/>
                </a:lnTo>
                <a:lnTo>
                  <a:pt x="234999" y="76212"/>
                </a:lnTo>
                <a:lnTo>
                  <a:pt x="197712" y="102020"/>
                </a:lnTo>
                <a:lnTo>
                  <a:pt x="162979" y="131012"/>
                </a:lnTo>
                <a:lnTo>
                  <a:pt x="131012" y="162979"/>
                </a:lnTo>
                <a:lnTo>
                  <a:pt x="102020" y="197712"/>
                </a:lnTo>
                <a:lnTo>
                  <a:pt x="76212" y="234999"/>
                </a:lnTo>
                <a:lnTo>
                  <a:pt x="53799" y="274632"/>
                </a:lnTo>
                <a:lnTo>
                  <a:pt x="34991" y="316401"/>
                </a:lnTo>
                <a:lnTo>
                  <a:pt x="19997" y="360095"/>
                </a:lnTo>
                <a:lnTo>
                  <a:pt x="9027" y="405505"/>
                </a:lnTo>
                <a:lnTo>
                  <a:pt x="2291" y="452421"/>
                </a:lnTo>
                <a:lnTo>
                  <a:pt x="0" y="500634"/>
                </a:lnTo>
                <a:lnTo>
                  <a:pt x="2291" y="548848"/>
                </a:lnTo>
                <a:lnTo>
                  <a:pt x="9027" y="595765"/>
                </a:lnTo>
                <a:lnTo>
                  <a:pt x="19997" y="641177"/>
                </a:lnTo>
                <a:lnTo>
                  <a:pt x="34991" y="684872"/>
                </a:lnTo>
                <a:lnTo>
                  <a:pt x="53799" y="726640"/>
                </a:lnTo>
                <a:lnTo>
                  <a:pt x="76212" y="766273"/>
                </a:lnTo>
                <a:lnTo>
                  <a:pt x="102020" y="803561"/>
                </a:lnTo>
                <a:lnTo>
                  <a:pt x="131012" y="838293"/>
                </a:lnTo>
                <a:lnTo>
                  <a:pt x="162979" y="870259"/>
                </a:lnTo>
                <a:lnTo>
                  <a:pt x="197712" y="899251"/>
                </a:lnTo>
                <a:lnTo>
                  <a:pt x="234999" y="925058"/>
                </a:lnTo>
                <a:lnTo>
                  <a:pt x="274632" y="947470"/>
                </a:lnTo>
                <a:lnTo>
                  <a:pt x="316401" y="966278"/>
                </a:lnTo>
                <a:lnTo>
                  <a:pt x="360095" y="981271"/>
                </a:lnTo>
                <a:lnTo>
                  <a:pt x="405505" y="992240"/>
                </a:lnTo>
                <a:lnTo>
                  <a:pt x="452421" y="998976"/>
                </a:lnTo>
                <a:lnTo>
                  <a:pt x="500634" y="1001268"/>
                </a:lnTo>
                <a:lnTo>
                  <a:pt x="548846" y="998976"/>
                </a:lnTo>
                <a:lnTo>
                  <a:pt x="595762" y="992240"/>
                </a:lnTo>
                <a:lnTo>
                  <a:pt x="641172" y="981271"/>
                </a:lnTo>
                <a:lnTo>
                  <a:pt x="684866" y="966278"/>
                </a:lnTo>
                <a:lnTo>
                  <a:pt x="726635" y="947470"/>
                </a:lnTo>
                <a:lnTo>
                  <a:pt x="766268" y="925058"/>
                </a:lnTo>
                <a:lnTo>
                  <a:pt x="803555" y="899251"/>
                </a:lnTo>
                <a:lnTo>
                  <a:pt x="838288" y="870259"/>
                </a:lnTo>
                <a:lnTo>
                  <a:pt x="870255" y="838293"/>
                </a:lnTo>
                <a:lnTo>
                  <a:pt x="899247" y="803561"/>
                </a:lnTo>
                <a:lnTo>
                  <a:pt x="925055" y="766273"/>
                </a:lnTo>
                <a:lnTo>
                  <a:pt x="947468" y="726640"/>
                </a:lnTo>
                <a:lnTo>
                  <a:pt x="966276" y="684872"/>
                </a:lnTo>
                <a:lnTo>
                  <a:pt x="981270" y="641177"/>
                </a:lnTo>
                <a:lnTo>
                  <a:pt x="992240" y="595765"/>
                </a:lnTo>
                <a:lnTo>
                  <a:pt x="998976" y="548848"/>
                </a:lnTo>
                <a:lnTo>
                  <a:pt x="1001268" y="500634"/>
                </a:lnTo>
                <a:lnTo>
                  <a:pt x="998976" y="452421"/>
                </a:lnTo>
                <a:lnTo>
                  <a:pt x="992240" y="405505"/>
                </a:lnTo>
                <a:lnTo>
                  <a:pt x="981270" y="360095"/>
                </a:lnTo>
                <a:lnTo>
                  <a:pt x="966276" y="316401"/>
                </a:lnTo>
                <a:lnTo>
                  <a:pt x="947468" y="274632"/>
                </a:lnTo>
                <a:lnTo>
                  <a:pt x="925055" y="234999"/>
                </a:lnTo>
                <a:lnTo>
                  <a:pt x="899247" y="197712"/>
                </a:lnTo>
                <a:lnTo>
                  <a:pt x="870255" y="162979"/>
                </a:lnTo>
                <a:lnTo>
                  <a:pt x="838288" y="131012"/>
                </a:lnTo>
                <a:lnTo>
                  <a:pt x="803555" y="102020"/>
                </a:lnTo>
                <a:lnTo>
                  <a:pt x="766268" y="76212"/>
                </a:lnTo>
                <a:lnTo>
                  <a:pt x="726635" y="53799"/>
                </a:lnTo>
                <a:lnTo>
                  <a:pt x="684866" y="34991"/>
                </a:lnTo>
                <a:lnTo>
                  <a:pt x="641172" y="19997"/>
                </a:lnTo>
                <a:lnTo>
                  <a:pt x="595762" y="9027"/>
                </a:lnTo>
                <a:lnTo>
                  <a:pt x="548846" y="2291"/>
                </a:lnTo>
                <a:lnTo>
                  <a:pt x="500634" y="0"/>
                </a:lnTo>
                <a:close/>
              </a:path>
            </a:pathLst>
          </a:custGeom>
          <a:solidFill>
            <a:srgbClr val="F792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526268" y="5239511"/>
            <a:ext cx="478790" cy="637540"/>
          </a:xfrm>
          <a:custGeom>
            <a:avLst/>
            <a:gdLst/>
            <a:ahLst/>
            <a:cxnLst/>
            <a:rect l="l" t="t" r="r" b="b"/>
            <a:pathLst>
              <a:path w="478790" h="637539">
                <a:moveTo>
                  <a:pt x="421014" y="520446"/>
                </a:moveTo>
                <a:lnTo>
                  <a:pt x="168021" y="520446"/>
                </a:lnTo>
                <a:lnTo>
                  <a:pt x="209041" y="530351"/>
                </a:lnTo>
                <a:lnTo>
                  <a:pt x="186181" y="622757"/>
                </a:lnTo>
                <a:lnTo>
                  <a:pt x="243585" y="637032"/>
                </a:lnTo>
                <a:lnTo>
                  <a:pt x="266573" y="544245"/>
                </a:lnTo>
                <a:lnTo>
                  <a:pt x="383834" y="544245"/>
                </a:lnTo>
                <a:lnTo>
                  <a:pt x="409681" y="530802"/>
                </a:lnTo>
                <a:lnTo>
                  <a:pt x="421014" y="520446"/>
                </a:lnTo>
                <a:close/>
              </a:path>
              <a:path w="478790" h="637539">
                <a:moveTo>
                  <a:pt x="27558" y="415505"/>
                </a:moveTo>
                <a:lnTo>
                  <a:pt x="0" y="479869"/>
                </a:lnTo>
                <a:lnTo>
                  <a:pt x="110489" y="506552"/>
                </a:lnTo>
                <a:lnTo>
                  <a:pt x="87502" y="599313"/>
                </a:lnTo>
                <a:lnTo>
                  <a:pt x="144906" y="613587"/>
                </a:lnTo>
                <a:lnTo>
                  <a:pt x="168021" y="520446"/>
                </a:lnTo>
                <a:lnTo>
                  <a:pt x="421014" y="520446"/>
                </a:lnTo>
                <a:lnTo>
                  <a:pt x="435497" y="507209"/>
                </a:lnTo>
                <a:lnTo>
                  <a:pt x="454136" y="478812"/>
                </a:lnTo>
                <a:lnTo>
                  <a:pt x="455956" y="473454"/>
                </a:lnTo>
                <a:lnTo>
                  <a:pt x="279542" y="473454"/>
                </a:lnTo>
                <a:lnTo>
                  <a:pt x="229248" y="465464"/>
                </a:lnTo>
                <a:lnTo>
                  <a:pt x="184784" y="452907"/>
                </a:lnTo>
                <a:lnTo>
                  <a:pt x="191125" y="427403"/>
                </a:lnTo>
                <a:lnTo>
                  <a:pt x="75271" y="427403"/>
                </a:lnTo>
                <a:lnTo>
                  <a:pt x="65277" y="425919"/>
                </a:lnTo>
                <a:lnTo>
                  <a:pt x="54169" y="423458"/>
                </a:lnTo>
                <a:lnTo>
                  <a:pt x="46990" y="421489"/>
                </a:lnTo>
                <a:lnTo>
                  <a:pt x="39524" y="419131"/>
                </a:lnTo>
                <a:lnTo>
                  <a:pt x="27558" y="415505"/>
                </a:lnTo>
                <a:close/>
              </a:path>
              <a:path w="478790" h="637539">
                <a:moveTo>
                  <a:pt x="383834" y="544245"/>
                </a:moveTo>
                <a:lnTo>
                  <a:pt x="266573" y="544245"/>
                </a:lnTo>
                <a:lnTo>
                  <a:pt x="298068" y="551840"/>
                </a:lnTo>
                <a:lnTo>
                  <a:pt x="340078" y="555209"/>
                </a:lnTo>
                <a:lnTo>
                  <a:pt x="377579" y="547499"/>
                </a:lnTo>
                <a:lnTo>
                  <a:pt x="383834" y="544245"/>
                </a:lnTo>
                <a:close/>
              </a:path>
              <a:path w="478790" h="637539">
                <a:moveTo>
                  <a:pt x="416430" y="334899"/>
                </a:moveTo>
                <a:lnTo>
                  <a:pt x="214122" y="334899"/>
                </a:lnTo>
                <a:lnTo>
                  <a:pt x="218566" y="335660"/>
                </a:lnTo>
                <a:lnTo>
                  <a:pt x="257931" y="344402"/>
                </a:lnTo>
                <a:lnTo>
                  <a:pt x="306403" y="361732"/>
                </a:lnTo>
                <a:lnTo>
                  <a:pt x="344422" y="390023"/>
                </a:lnTo>
                <a:lnTo>
                  <a:pt x="352425" y="431647"/>
                </a:lnTo>
                <a:lnTo>
                  <a:pt x="325669" y="466230"/>
                </a:lnTo>
                <a:lnTo>
                  <a:pt x="279542" y="473454"/>
                </a:lnTo>
                <a:lnTo>
                  <a:pt x="455956" y="473454"/>
                </a:lnTo>
                <a:lnTo>
                  <a:pt x="464709" y="447701"/>
                </a:lnTo>
                <a:lnTo>
                  <a:pt x="466166" y="419131"/>
                </a:lnTo>
                <a:lnTo>
                  <a:pt x="466201" y="415505"/>
                </a:lnTo>
                <a:lnTo>
                  <a:pt x="458101" y="385703"/>
                </a:lnTo>
                <a:lnTo>
                  <a:pt x="439141" y="358999"/>
                </a:lnTo>
                <a:lnTo>
                  <a:pt x="408558" y="337947"/>
                </a:lnTo>
                <a:lnTo>
                  <a:pt x="416430" y="334899"/>
                </a:lnTo>
                <a:close/>
              </a:path>
              <a:path w="478790" h="637539">
                <a:moveTo>
                  <a:pt x="101726" y="64643"/>
                </a:moveTo>
                <a:lnTo>
                  <a:pt x="88264" y="124078"/>
                </a:lnTo>
                <a:lnTo>
                  <a:pt x="99758" y="125910"/>
                </a:lnTo>
                <a:lnTo>
                  <a:pt x="110299" y="127968"/>
                </a:lnTo>
                <a:lnTo>
                  <a:pt x="149717" y="147335"/>
                </a:lnTo>
                <a:lnTo>
                  <a:pt x="153670" y="165100"/>
                </a:lnTo>
                <a:lnTo>
                  <a:pt x="145018" y="203313"/>
                </a:lnTo>
                <a:lnTo>
                  <a:pt x="131886" y="258055"/>
                </a:lnTo>
                <a:lnTo>
                  <a:pt x="117048" y="318340"/>
                </a:lnTo>
                <a:lnTo>
                  <a:pt x="103276" y="373185"/>
                </a:lnTo>
                <a:lnTo>
                  <a:pt x="93345" y="411606"/>
                </a:lnTo>
                <a:lnTo>
                  <a:pt x="75271" y="427403"/>
                </a:lnTo>
                <a:lnTo>
                  <a:pt x="191125" y="427403"/>
                </a:lnTo>
                <a:lnTo>
                  <a:pt x="214122" y="334899"/>
                </a:lnTo>
                <a:lnTo>
                  <a:pt x="416430" y="334899"/>
                </a:lnTo>
                <a:lnTo>
                  <a:pt x="434656" y="327841"/>
                </a:lnTo>
                <a:lnTo>
                  <a:pt x="456930" y="306573"/>
                </a:lnTo>
                <a:lnTo>
                  <a:pt x="463129" y="294973"/>
                </a:lnTo>
                <a:lnTo>
                  <a:pt x="308340" y="294973"/>
                </a:lnTo>
                <a:lnTo>
                  <a:pt x="266658" y="289335"/>
                </a:lnTo>
                <a:lnTo>
                  <a:pt x="233299" y="280162"/>
                </a:lnTo>
                <a:lnTo>
                  <a:pt x="228091" y="278638"/>
                </a:lnTo>
                <a:lnTo>
                  <a:pt x="255015" y="169925"/>
                </a:lnTo>
                <a:lnTo>
                  <a:pt x="442247" y="169925"/>
                </a:lnTo>
                <a:lnTo>
                  <a:pt x="410336" y="147700"/>
                </a:lnTo>
                <a:lnTo>
                  <a:pt x="389254" y="140001"/>
                </a:lnTo>
                <a:lnTo>
                  <a:pt x="378797" y="136288"/>
                </a:lnTo>
                <a:lnTo>
                  <a:pt x="368553" y="132969"/>
                </a:lnTo>
                <a:lnTo>
                  <a:pt x="372679" y="116331"/>
                </a:lnTo>
                <a:lnTo>
                  <a:pt x="311657" y="116331"/>
                </a:lnTo>
                <a:lnTo>
                  <a:pt x="271017" y="105537"/>
                </a:lnTo>
                <a:lnTo>
                  <a:pt x="274495" y="91566"/>
                </a:lnTo>
                <a:lnTo>
                  <a:pt x="213486" y="91566"/>
                </a:lnTo>
                <a:lnTo>
                  <a:pt x="121032" y="69582"/>
                </a:lnTo>
                <a:lnTo>
                  <a:pt x="101726" y="64643"/>
                </a:lnTo>
                <a:close/>
              </a:path>
              <a:path w="478790" h="637539">
                <a:moveTo>
                  <a:pt x="442247" y="169925"/>
                </a:moveTo>
                <a:lnTo>
                  <a:pt x="255015" y="169925"/>
                </a:lnTo>
                <a:lnTo>
                  <a:pt x="259587" y="170815"/>
                </a:lnTo>
                <a:lnTo>
                  <a:pt x="292500" y="177964"/>
                </a:lnTo>
                <a:lnTo>
                  <a:pt x="331819" y="192389"/>
                </a:lnTo>
                <a:lnTo>
                  <a:pt x="362422" y="216695"/>
                </a:lnTo>
                <a:lnTo>
                  <a:pt x="369188" y="253491"/>
                </a:lnTo>
                <a:lnTo>
                  <a:pt x="346473" y="286537"/>
                </a:lnTo>
                <a:lnTo>
                  <a:pt x="308340" y="294973"/>
                </a:lnTo>
                <a:lnTo>
                  <a:pt x="463129" y="294973"/>
                </a:lnTo>
                <a:lnTo>
                  <a:pt x="472507" y="277424"/>
                </a:lnTo>
                <a:lnTo>
                  <a:pt x="478510" y="243679"/>
                </a:lnTo>
                <a:lnTo>
                  <a:pt x="472066" y="208621"/>
                </a:lnTo>
                <a:lnTo>
                  <a:pt x="450300" y="175534"/>
                </a:lnTo>
                <a:lnTo>
                  <a:pt x="442247" y="169925"/>
                </a:lnTo>
                <a:close/>
              </a:path>
              <a:path w="478790" h="637539">
                <a:moveTo>
                  <a:pt x="334390" y="25018"/>
                </a:moveTo>
                <a:lnTo>
                  <a:pt x="311657" y="116331"/>
                </a:lnTo>
                <a:lnTo>
                  <a:pt x="372679" y="116331"/>
                </a:lnTo>
                <a:lnTo>
                  <a:pt x="391795" y="39243"/>
                </a:lnTo>
                <a:lnTo>
                  <a:pt x="334390" y="25018"/>
                </a:lnTo>
                <a:close/>
              </a:path>
              <a:path w="478790" h="637539">
                <a:moveTo>
                  <a:pt x="236347" y="0"/>
                </a:moveTo>
                <a:lnTo>
                  <a:pt x="213486" y="91566"/>
                </a:lnTo>
                <a:lnTo>
                  <a:pt x="274495" y="91566"/>
                </a:lnTo>
                <a:lnTo>
                  <a:pt x="293750" y="14224"/>
                </a:lnTo>
                <a:lnTo>
                  <a:pt x="2363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514842" y="4643754"/>
            <a:ext cx="247015" cy="225425"/>
          </a:xfrm>
          <a:custGeom>
            <a:avLst/>
            <a:gdLst/>
            <a:ahLst/>
            <a:cxnLst/>
            <a:rect l="l" t="t" r="r" b="b"/>
            <a:pathLst>
              <a:path w="247015" h="225425">
                <a:moveTo>
                  <a:pt x="247014" y="0"/>
                </a:moveTo>
                <a:lnTo>
                  <a:pt x="0" y="127127"/>
                </a:lnTo>
                <a:lnTo>
                  <a:pt x="84327" y="225171"/>
                </a:lnTo>
                <a:lnTo>
                  <a:pt x="247014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474964" y="4436364"/>
            <a:ext cx="269875" cy="129539"/>
          </a:xfrm>
          <a:custGeom>
            <a:avLst/>
            <a:gdLst/>
            <a:ahLst/>
            <a:cxnLst/>
            <a:rect l="l" t="t" r="r" b="b"/>
            <a:pathLst>
              <a:path w="269875" h="129539">
                <a:moveTo>
                  <a:pt x="0" y="0"/>
                </a:moveTo>
                <a:lnTo>
                  <a:pt x="0" y="129540"/>
                </a:lnTo>
                <a:lnTo>
                  <a:pt x="269747" y="64769"/>
                </a:lnTo>
                <a:lnTo>
                  <a:pt x="0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799068" y="3739007"/>
            <a:ext cx="132715" cy="278130"/>
          </a:xfrm>
          <a:custGeom>
            <a:avLst/>
            <a:gdLst/>
            <a:ahLst/>
            <a:cxnLst/>
            <a:rect l="l" t="t" r="r" b="b"/>
            <a:pathLst>
              <a:path w="132715" h="278129">
                <a:moveTo>
                  <a:pt x="124967" y="0"/>
                </a:moveTo>
                <a:lnTo>
                  <a:pt x="0" y="33528"/>
                </a:lnTo>
                <a:lnTo>
                  <a:pt x="132333" y="277622"/>
                </a:lnTo>
                <a:lnTo>
                  <a:pt x="124967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099168" y="3745738"/>
            <a:ext cx="157480" cy="275590"/>
          </a:xfrm>
          <a:custGeom>
            <a:avLst/>
            <a:gdLst/>
            <a:ahLst/>
            <a:cxnLst/>
            <a:rect l="l" t="t" r="r" b="b"/>
            <a:pathLst>
              <a:path w="157479" h="275589">
                <a:moveTo>
                  <a:pt x="36702" y="0"/>
                </a:moveTo>
                <a:lnTo>
                  <a:pt x="0" y="275209"/>
                </a:lnTo>
                <a:lnTo>
                  <a:pt x="157479" y="46481"/>
                </a:lnTo>
                <a:lnTo>
                  <a:pt x="36702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>
            <a:spLocks noGrp="1"/>
          </p:cNvSpPr>
          <p:nvPr>
            <p:ph type="title"/>
          </p:nvPr>
        </p:nvSpPr>
        <p:spPr>
          <a:xfrm>
            <a:off x="216408" y="458470"/>
            <a:ext cx="10896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D9900"/>
                </a:solidFill>
              </a:rPr>
              <a:t>Cơ chế</a:t>
            </a:r>
            <a:r>
              <a:rPr sz="2400" spc="5" dirty="0">
                <a:solidFill>
                  <a:srgbClr val="FD9900"/>
                </a:solidFill>
              </a:rPr>
              <a:t> </a:t>
            </a:r>
            <a:r>
              <a:rPr sz="2400" dirty="0">
                <a:solidFill>
                  <a:srgbClr val="FD9900"/>
                </a:solidFill>
              </a:rPr>
              <a:t>đào</a:t>
            </a:r>
            <a:endParaRPr sz="2400"/>
          </a:p>
        </p:txBody>
      </p:sp>
      <p:sp>
        <p:nvSpPr>
          <p:cNvPr id="79" name="object 79"/>
          <p:cNvSpPr/>
          <p:nvPr/>
        </p:nvSpPr>
        <p:spPr>
          <a:xfrm>
            <a:off x="963167" y="1200911"/>
            <a:ext cx="6519672" cy="289102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13007" y="256031"/>
            <a:ext cx="1079500" cy="847725"/>
          </a:xfrm>
          <a:custGeom>
            <a:avLst/>
            <a:gdLst/>
            <a:ahLst/>
            <a:cxnLst/>
            <a:rect l="l" t="t" r="r" b="b"/>
            <a:pathLst>
              <a:path w="1079500" h="847725">
                <a:moveTo>
                  <a:pt x="0" y="847344"/>
                </a:moveTo>
                <a:lnTo>
                  <a:pt x="1078992" y="847344"/>
                </a:lnTo>
                <a:lnTo>
                  <a:pt x="107899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6408" y="252984"/>
            <a:ext cx="10896600" cy="847725"/>
          </a:xfrm>
          <a:custGeom>
            <a:avLst/>
            <a:gdLst/>
            <a:ahLst/>
            <a:cxnLst/>
            <a:rect l="l" t="t" r="r" b="b"/>
            <a:pathLst>
              <a:path w="10896600" h="847725">
                <a:moveTo>
                  <a:pt x="0" y="847344"/>
                </a:moveTo>
                <a:lnTo>
                  <a:pt x="10896600" y="847344"/>
                </a:lnTo>
                <a:lnTo>
                  <a:pt x="10896600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2984"/>
            <a:ext cx="5080" cy="847725"/>
          </a:xfrm>
          <a:custGeom>
            <a:avLst/>
            <a:gdLst/>
            <a:ahLst/>
            <a:cxnLst/>
            <a:rect l="l" t="t" r="r" b="b"/>
            <a:pathLst>
              <a:path w="5080" h="847725">
                <a:moveTo>
                  <a:pt x="0" y="847344"/>
                </a:moveTo>
                <a:lnTo>
                  <a:pt x="4572" y="847344"/>
                </a:lnTo>
                <a:lnTo>
                  <a:pt x="457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04704" y="198120"/>
            <a:ext cx="1450848" cy="1150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" y="252984"/>
            <a:ext cx="212090" cy="847725"/>
          </a:xfrm>
          <a:custGeom>
            <a:avLst/>
            <a:gdLst/>
            <a:ahLst/>
            <a:cxnLst/>
            <a:rect l="l" t="t" r="r" b="b"/>
            <a:pathLst>
              <a:path w="212090" h="847725">
                <a:moveTo>
                  <a:pt x="0" y="847344"/>
                </a:moveTo>
                <a:lnTo>
                  <a:pt x="211836" y="847344"/>
                </a:lnTo>
                <a:lnTo>
                  <a:pt x="211836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6408" y="281127"/>
            <a:ext cx="108966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Cách </a:t>
            </a:r>
            <a:r>
              <a:rPr sz="4400" spc="-5" dirty="0"/>
              <a:t>để tạo </a:t>
            </a:r>
            <a:r>
              <a:rPr sz="4400" dirty="0"/>
              <a:t>ra một đồng tiền</a:t>
            </a:r>
            <a:r>
              <a:rPr sz="4400" spc="-65" dirty="0"/>
              <a:t> </a:t>
            </a:r>
            <a:r>
              <a:rPr sz="4400" spc="-5" dirty="0"/>
              <a:t>ảo</a:t>
            </a:r>
            <a:endParaRPr sz="4400"/>
          </a:p>
        </p:txBody>
      </p:sp>
      <p:sp>
        <p:nvSpPr>
          <p:cNvPr id="8" name="object 8"/>
          <p:cNvSpPr txBox="1"/>
          <p:nvPr/>
        </p:nvSpPr>
        <p:spPr>
          <a:xfrm>
            <a:off x="117144" y="1796541"/>
            <a:ext cx="11934825" cy="139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solidFill>
                  <a:srgbClr val="333333"/>
                </a:solidFill>
                <a:latin typeface="Arial"/>
                <a:cs typeface="Arial"/>
              </a:rPr>
              <a:t>function </a:t>
            </a:r>
            <a:r>
              <a:rPr sz="1800" b="1" spc="-30" dirty="0">
                <a:solidFill>
                  <a:srgbClr val="990000"/>
                </a:solidFill>
                <a:latin typeface="Trebuchet MS"/>
                <a:cs typeface="Trebuchet MS"/>
              </a:rPr>
              <a:t>ERC20Token</a:t>
            </a:r>
            <a:r>
              <a:rPr sz="1800" spc="-30" dirty="0">
                <a:solidFill>
                  <a:srgbClr val="333333"/>
                </a:solidFill>
                <a:latin typeface="Arial"/>
                <a:cs typeface="Arial"/>
              </a:rPr>
              <a:t>( </a:t>
            </a:r>
            <a:r>
              <a:rPr sz="1800" spc="390" dirty="0">
                <a:solidFill>
                  <a:srgbClr val="333333"/>
                </a:solidFill>
                <a:latin typeface="Arial"/>
                <a:cs typeface="Arial"/>
              </a:rPr>
              <a:t>)</a:t>
            </a:r>
            <a:r>
              <a:rPr sz="1800" spc="114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385" dirty="0">
                <a:solidFill>
                  <a:srgbClr val="333333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spc="100" dirty="0">
                <a:solidFill>
                  <a:srgbClr val="333333"/>
                </a:solidFill>
                <a:latin typeface="Arial"/>
                <a:cs typeface="Arial"/>
              </a:rPr>
              <a:t>balances[msg.sender] </a:t>
            </a:r>
            <a:r>
              <a:rPr sz="1800" spc="-65" dirty="0">
                <a:solidFill>
                  <a:srgbClr val="333333"/>
                </a:solidFill>
                <a:latin typeface="Arial"/>
                <a:cs typeface="Arial"/>
              </a:rPr>
              <a:t>= </a:t>
            </a:r>
            <a:r>
              <a:rPr sz="1800" spc="55" dirty="0">
                <a:solidFill>
                  <a:srgbClr val="008080"/>
                </a:solidFill>
                <a:latin typeface="Arial"/>
                <a:cs typeface="Arial"/>
              </a:rPr>
              <a:t>100000</a:t>
            </a:r>
            <a:r>
              <a:rPr sz="1800" spc="55" dirty="0">
                <a:solidFill>
                  <a:srgbClr val="333333"/>
                </a:solidFill>
                <a:latin typeface="Arial"/>
                <a:cs typeface="Arial"/>
              </a:rPr>
              <a:t>; </a:t>
            </a:r>
            <a:r>
              <a:rPr sz="1800" i="1" spc="490" dirty="0">
                <a:solidFill>
                  <a:srgbClr val="999987"/>
                </a:solidFill>
                <a:latin typeface="Arial"/>
                <a:cs typeface="Arial"/>
              </a:rPr>
              <a:t>// </a:t>
            </a:r>
            <a:r>
              <a:rPr sz="1800" i="1" spc="60" dirty="0">
                <a:solidFill>
                  <a:srgbClr val="999987"/>
                </a:solidFill>
                <a:latin typeface="Arial"/>
                <a:cs typeface="Arial"/>
              </a:rPr>
              <a:t>Give </a:t>
            </a:r>
            <a:r>
              <a:rPr sz="1800" i="1" spc="150" dirty="0">
                <a:solidFill>
                  <a:srgbClr val="999987"/>
                </a:solidFill>
                <a:latin typeface="Arial"/>
                <a:cs typeface="Arial"/>
              </a:rPr>
              <a:t>the </a:t>
            </a:r>
            <a:r>
              <a:rPr sz="1800" i="1" spc="185" dirty="0">
                <a:solidFill>
                  <a:srgbClr val="999987"/>
                </a:solidFill>
                <a:latin typeface="Arial"/>
                <a:cs typeface="Arial"/>
              </a:rPr>
              <a:t>creator </a:t>
            </a:r>
            <a:r>
              <a:rPr sz="1800" i="1" spc="385" dirty="0">
                <a:solidFill>
                  <a:srgbClr val="999987"/>
                </a:solidFill>
                <a:latin typeface="Arial"/>
                <a:cs typeface="Arial"/>
              </a:rPr>
              <a:t>all </a:t>
            </a:r>
            <a:r>
              <a:rPr sz="1800" i="1" spc="400" dirty="0">
                <a:solidFill>
                  <a:srgbClr val="999987"/>
                </a:solidFill>
                <a:latin typeface="Arial"/>
                <a:cs typeface="Arial"/>
              </a:rPr>
              <a:t>initial </a:t>
            </a:r>
            <a:r>
              <a:rPr sz="1800" i="1" spc="100" dirty="0">
                <a:solidFill>
                  <a:srgbClr val="999987"/>
                </a:solidFill>
                <a:latin typeface="Arial"/>
                <a:cs typeface="Arial"/>
              </a:rPr>
              <a:t>tokens </a:t>
            </a:r>
            <a:r>
              <a:rPr sz="1800" i="1" spc="40" dirty="0">
                <a:solidFill>
                  <a:srgbClr val="999987"/>
                </a:solidFill>
                <a:latin typeface="Arial"/>
                <a:cs typeface="Arial"/>
              </a:rPr>
              <a:t>(100000 </a:t>
            </a:r>
            <a:r>
              <a:rPr sz="1800" i="1" spc="285" dirty="0">
                <a:solidFill>
                  <a:srgbClr val="999987"/>
                </a:solidFill>
                <a:latin typeface="Arial"/>
                <a:cs typeface="Arial"/>
              </a:rPr>
              <a:t>for </a:t>
            </a:r>
            <a:r>
              <a:rPr sz="1800" i="1" spc="60" dirty="0">
                <a:solidFill>
                  <a:srgbClr val="999987"/>
                </a:solidFill>
                <a:latin typeface="Arial"/>
                <a:cs typeface="Arial"/>
              </a:rPr>
              <a:t>example)  </a:t>
            </a:r>
            <a:r>
              <a:rPr sz="1800" spc="175" dirty="0">
                <a:solidFill>
                  <a:srgbClr val="333333"/>
                </a:solidFill>
                <a:latin typeface="Arial"/>
                <a:cs typeface="Arial"/>
              </a:rPr>
              <a:t>totalSupply </a:t>
            </a:r>
            <a:r>
              <a:rPr sz="1800" spc="-65" dirty="0">
                <a:solidFill>
                  <a:srgbClr val="333333"/>
                </a:solidFill>
                <a:latin typeface="Arial"/>
                <a:cs typeface="Arial"/>
              </a:rPr>
              <a:t>= </a:t>
            </a:r>
            <a:r>
              <a:rPr sz="1800" spc="55" dirty="0">
                <a:solidFill>
                  <a:srgbClr val="008080"/>
                </a:solidFill>
                <a:latin typeface="Arial"/>
                <a:cs typeface="Arial"/>
              </a:rPr>
              <a:t>100000</a:t>
            </a:r>
            <a:r>
              <a:rPr sz="1800" spc="55" dirty="0">
                <a:solidFill>
                  <a:srgbClr val="333333"/>
                </a:solidFill>
                <a:latin typeface="Arial"/>
                <a:cs typeface="Arial"/>
              </a:rPr>
              <a:t>; </a:t>
            </a:r>
            <a:r>
              <a:rPr sz="1800" i="1" spc="484" dirty="0">
                <a:solidFill>
                  <a:srgbClr val="999987"/>
                </a:solidFill>
                <a:latin typeface="Arial"/>
                <a:cs typeface="Arial"/>
              </a:rPr>
              <a:t>// </a:t>
            </a:r>
            <a:r>
              <a:rPr sz="1800" i="1" spc="15" dirty="0">
                <a:solidFill>
                  <a:srgbClr val="999987"/>
                </a:solidFill>
                <a:latin typeface="Arial"/>
                <a:cs typeface="Arial"/>
              </a:rPr>
              <a:t>Update </a:t>
            </a:r>
            <a:r>
              <a:rPr sz="1800" i="1" spc="305" dirty="0">
                <a:solidFill>
                  <a:srgbClr val="999987"/>
                </a:solidFill>
                <a:latin typeface="Arial"/>
                <a:cs typeface="Arial"/>
              </a:rPr>
              <a:t>total </a:t>
            </a:r>
            <a:r>
              <a:rPr sz="1800" i="1" spc="114" dirty="0">
                <a:solidFill>
                  <a:srgbClr val="999987"/>
                </a:solidFill>
                <a:latin typeface="Arial"/>
                <a:cs typeface="Arial"/>
              </a:rPr>
              <a:t>supply </a:t>
            </a:r>
            <a:r>
              <a:rPr sz="1800" i="1" spc="40" dirty="0">
                <a:solidFill>
                  <a:srgbClr val="999987"/>
                </a:solidFill>
                <a:latin typeface="Arial"/>
                <a:cs typeface="Arial"/>
              </a:rPr>
              <a:t>(100000 </a:t>
            </a:r>
            <a:r>
              <a:rPr sz="1800" i="1" spc="285" dirty="0">
                <a:solidFill>
                  <a:srgbClr val="999987"/>
                </a:solidFill>
                <a:latin typeface="Arial"/>
                <a:cs typeface="Arial"/>
              </a:rPr>
              <a:t>for </a:t>
            </a:r>
            <a:r>
              <a:rPr sz="1800" i="1" spc="60" dirty="0">
                <a:solidFill>
                  <a:srgbClr val="999987"/>
                </a:solidFill>
                <a:latin typeface="Arial"/>
                <a:cs typeface="Arial"/>
              </a:rPr>
              <a:t>example) </a:t>
            </a:r>
            <a:r>
              <a:rPr sz="1800" spc="-140" dirty="0">
                <a:solidFill>
                  <a:srgbClr val="333333"/>
                </a:solidFill>
                <a:latin typeface="Arial"/>
                <a:cs typeface="Arial"/>
              </a:rPr>
              <a:t>name </a:t>
            </a:r>
            <a:r>
              <a:rPr sz="1800" spc="-65" dirty="0">
                <a:solidFill>
                  <a:srgbClr val="333333"/>
                </a:solidFill>
                <a:latin typeface="Arial"/>
                <a:cs typeface="Arial"/>
              </a:rPr>
              <a:t>= </a:t>
            </a:r>
            <a:r>
              <a:rPr sz="1800" spc="45" dirty="0">
                <a:solidFill>
                  <a:srgbClr val="DF5000"/>
                </a:solidFill>
                <a:latin typeface="Arial"/>
                <a:cs typeface="Arial"/>
              </a:rPr>
              <a:t>“MoHinhHoa"</a:t>
            </a:r>
            <a:r>
              <a:rPr sz="1800" spc="45" dirty="0">
                <a:solidFill>
                  <a:srgbClr val="333333"/>
                </a:solidFill>
                <a:latin typeface="Arial"/>
                <a:cs typeface="Arial"/>
              </a:rPr>
              <a:t>; </a:t>
            </a:r>
            <a:r>
              <a:rPr sz="1800" i="1" spc="484" dirty="0">
                <a:solidFill>
                  <a:srgbClr val="999987"/>
                </a:solidFill>
                <a:latin typeface="Arial"/>
                <a:cs typeface="Arial"/>
              </a:rPr>
              <a:t>// </a:t>
            </a:r>
            <a:r>
              <a:rPr sz="1800" i="1" spc="85" dirty="0">
                <a:solidFill>
                  <a:srgbClr val="999987"/>
                </a:solidFill>
                <a:latin typeface="Arial"/>
                <a:cs typeface="Arial"/>
              </a:rPr>
              <a:t>Set  </a:t>
            </a:r>
            <a:r>
              <a:rPr sz="1800" i="1" spc="150" dirty="0">
                <a:solidFill>
                  <a:srgbClr val="999987"/>
                </a:solidFill>
                <a:latin typeface="Arial"/>
                <a:cs typeface="Arial"/>
              </a:rPr>
              <a:t>the </a:t>
            </a:r>
            <a:r>
              <a:rPr sz="1800" i="1" spc="-140" dirty="0">
                <a:solidFill>
                  <a:srgbClr val="999987"/>
                </a:solidFill>
                <a:latin typeface="Arial"/>
                <a:cs typeface="Arial"/>
              </a:rPr>
              <a:t>name </a:t>
            </a:r>
            <a:r>
              <a:rPr sz="1800" i="1" spc="285" dirty="0">
                <a:solidFill>
                  <a:srgbClr val="999987"/>
                </a:solidFill>
                <a:latin typeface="Arial"/>
                <a:cs typeface="Arial"/>
              </a:rPr>
              <a:t>for </a:t>
            </a:r>
            <a:r>
              <a:rPr sz="1800" i="1" spc="185" dirty="0">
                <a:solidFill>
                  <a:srgbClr val="999987"/>
                </a:solidFill>
                <a:latin typeface="Arial"/>
                <a:cs typeface="Arial"/>
              </a:rPr>
              <a:t>display </a:t>
            </a:r>
            <a:r>
              <a:rPr sz="1800" i="1" spc="60" dirty="0">
                <a:solidFill>
                  <a:srgbClr val="999987"/>
                </a:solidFill>
                <a:latin typeface="Arial"/>
                <a:cs typeface="Arial"/>
              </a:rPr>
              <a:t>purposes </a:t>
            </a:r>
            <a:r>
              <a:rPr sz="1800" spc="95" dirty="0">
                <a:solidFill>
                  <a:srgbClr val="333333"/>
                </a:solidFill>
                <a:latin typeface="Arial"/>
                <a:cs typeface="Arial"/>
              </a:rPr>
              <a:t>decimals </a:t>
            </a:r>
            <a:r>
              <a:rPr sz="1800" spc="-65" dirty="0">
                <a:solidFill>
                  <a:srgbClr val="333333"/>
                </a:solidFill>
                <a:latin typeface="Arial"/>
                <a:cs typeface="Arial"/>
              </a:rPr>
              <a:t>= </a:t>
            </a:r>
            <a:r>
              <a:rPr sz="1800" spc="229" dirty="0">
                <a:solidFill>
                  <a:srgbClr val="008080"/>
                </a:solidFill>
                <a:latin typeface="Arial"/>
                <a:cs typeface="Arial"/>
              </a:rPr>
              <a:t>0</a:t>
            </a:r>
            <a:r>
              <a:rPr sz="1800" spc="229" dirty="0">
                <a:solidFill>
                  <a:srgbClr val="333333"/>
                </a:solidFill>
                <a:latin typeface="Arial"/>
                <a:cs typeface="Arial"/>
              </a:rPr>
              <a:t>; </a:t>
            </a:r>
            <a:r>
              <a:rPr sz="1800" i="1" spc="484" dirty="0">
                <a:solidFill>
                  <a:srgbClr val="999987"/>
                </a:solidFill>
                <a:latin typeface="Arial"/>
                <a:cs typeface="Arial"/>
              </a:rPr>
              <a:t>// </a:t>
            </a:r>
            <a:r>
              <a:rPr sz="1800" i="1" spc="-50" dirty="0">
                <a:solidFill>
                  <a:srgbClr val="999987"/>
                </a:solidFill>
                <a:latin typeface="Arial"/>
                <a:cs typeface="Arial"/>
              </a:rPr>
              <a:t>Amount </a:t>
            </a:r>
            <a:r>
              <a:rPr sz="1800" i="1" spc="235" dirty="0">
                <a:solidFill>
                  <a:srgbClr val="999987"/>
                </a:solidFill>
                <a:latin typeface="Arial"/>
                <a:cs typeface="Arial"/>
              </a:rPr>
              <a:t>of </a:t>
            </a:r>
            <a:r>
              <a:rPr sz="1800" i="1" spc="95" dirty="0">
                <a:solidFill>
                  <a:srgbClr val="999987"/>
                </a:solidFill>
                <a:latin typeface="Arial"/>
                <a:cs typeface="Arial"/>
              </a:rPr>
              <a:t>decimals </a:t>
            </a:r>
            <a:r>
              <a:rPr sz="1800" i="1" spc="285" dirty="0">
                <a:solidFill>
                  <a:srgbClr val="999987"/>
                </a:solidFill>
                <a:latin typeface="Arial"/>
                <a:cs typeface="Arial"/>
              </a:rPr>
              <a:t>for </a:t>
            </a:r>
            <a:r>
              <a:rPr sz="1800" i="1" spc="185" dirty="0">
                <a:solidFill>
                  <a:srgbClr val="999987"/>
                </a:solidFill>
                <a:latin typeface="Arial"/>
                <a:cs typeface="Arial"/>
              </a:rPr>
              <a:t>display</a:t>
            </a:r>
            <a:r>
              <a:rPr sz="1800" i="1" spc="45" dirty="0">
                <a:solidFill>
                  <a:srgbClr val="999987"/>
                </a:solidFill>
                <a:latin typeface="Arial"/>
                <a:cs typeface="Arial"/>
              </a:rPr>
              <a:t> </a:t>
            </a:r>
            <a:r>
              <a:rPr sz="1800" i="1" spc="60" dirty="0">
                <a:solidFill>
                  <a:srgbClr val="999987"/>
                </a:solidFill>
                <a:latin typeface="Arial"/>
                <a:cs typeface="Arial"/>
              </a:rPr>
              <a:t>purposes </a:t>
            </a:r>
            <a:r>
              <a:rPr sz="1800" spc="35" dirty="0">
                <a:solidFill>
                  <a:srgbClr val="333333"/>
                </a:solidFill>
                <a:latin typeface="Arial"/>
                <a:cs typeface="Arial"/>
              </a:rPr>
              <a:t>symbol </a:t>
            </a:r>
            <a:r>
              <a:rPr sz="1800" spc="-65" dirty="0">
                <a:solidFill>
                  <a:srgbClr val="333333"/>
                </a:solidFill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10" dirty="0">
                <a:solidFill>
                  <a:srgbClr val="DF5000"/>
                </a:solidFill>
                <a:latin typeface="Arial"/>
                <a:cs typeface="Arial"/>
              </a:rPr>
              <a:t>“MHH"</a:t>
            </a:r>
            <a:r>
              <a:rPr sz="1800" spc="10" dirty="0">
                <a:solidFill>
                  <a:srgbClr val="333333"/>
                </a:solidFill>
                <a:latin typeface="Arial"/>
                <a:cs typeface="Arial"/>
              </a:rPr>
              <a:t>; </a:t>
            </a:r>
            <a:r>
              <a:rPr sz="1800" i="1" spc="484" dirty="0">
                <a:solidFill>
                  <a:srgbClr val="999987"/>
                </a:solidFill>
                <a:latin typeface="Arial"/>
                <a:cs typeface="Arial"/>
              </a:rPr>
              <a:t>// </a:t>
            </a:r>
            <a:r>
              <a:rPr sz="1800" i="1" spc="85" dirty="0">
                <a:solidFill>
                  <a:srgbClr val="999987"/>
                </a:solidFill>
                <a:latin typeface="Arial"/>
                <a:cs typeface="Arial"/>
              </a:rPr>
              <a:t>Set </a:t>
            </a:r>
            <a:r>
              <a:rPr sz="1800" i="1" spc="150" dirty="0">
                <a:solidFill>
                  <a:srgbClr val="999987"/>
                </a:solidFill>
                <a:latin typeface="Arial"/>
                <a:cs typeface="Arial"/>
              </a:rPr>
              <a:t>the </a:t>
            </a:r>
            <a:r>
              <a:rPr sz="1800" i="1" spc="35" dirty="0">
                <a:solidFill>
                  <a:srgbClr val="999987"/>
                </a:solidFill>
                <a:latin typeface="Arial"/>
                <a:cs typeface="Arial"/>
              </a:rPr>
              <a:t>symbol </a:t>
            </a:r>
            <a:r>
              <a:rPr sz="1800" i="1" spc="285" dirty="0">
                <a:solidFill>
                  <a:srgbClr val="999987"/>
                </a:solidFill>
                <a:latin typeface="Arial"/>
                <a:cs typeface="Arial"/>
              </a:rPr>
              <a:t>for </a:t>
            </a:r>
            <a:r>
              <a:rPr sz="1800" i="1" spc="185" dirty="0">
                <a:solidFill>
                  <a:srgbClr val="999987"/>
                </a:solidFill>
                <a:latin typeface="Arial"/>
                <a:cs typeface="Arial"/>
              </a:rPr>
              <a:t>display </a:t>
            </a:r>
            <a:r>
              <a:rPr sz="1800" i="1" spc="60" dirty="0">
                <a:solidFill>
                  <a:srgbClr val="999987"/>
                </a:solidFill>
                <a:latin typeface="Arial"/>
                <a:cs typeface="Arial"/>
              </a:rPr>
              <a:t>purposes</a:t>
            </a:r>
            <a:r>
              <a:rPr sz="1800" i="1" spc="330" dirty="0">
                <a:solidFill>
                  <a:srgbClr val="999987"/>
                </a:solidFill>
                <a:latin typeface="Arial"/>
                <a:cs typeface="Arial"/>
              </a:rPr>
              <a:t> </a:t>
            </a:r>
            <a:r>
              <a:rPr sz="1800" spc="385" dirty="0">
                <a:solidFill>
                  <a:srgbClr val="333333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76600" y="3816479"/>
            <a:ext cx="1829496" cy="1999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53200" y="3662555"/>
            <a:ext cx="2101595" cy="23073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72428" y="2209800"/>
            <a:ext cx="4779264" cy="24338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47306" y="2518028"/>
            <a:ext cx="3376929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spc="-5" dirty="0">
                <a:solidFill>
                  <a:srgbClr val="FD9900"/>
                </a:solidFill>
              </a:rPr>
              <a:t>DEMO</a:t>
            </a:r>
            <a:endParaRPr sz="8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3413" y="5315458"/>
            <a:ext cx="521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ầ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64684" y="4569028"/>
            <a:ext cx="2656205" cy="104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" algn="ctr">
              <a:lnSpc>
                <a:spcPts val="6180"/>
              </a:lnSpc>
              <a:spcBef>
                <a:spcPts val="100"/>
              </a:spcBef>
            </a:pPr>
            <a:r>
              <a:rPr sz="5400" spc="-5" dirty="0">
                <a:solidFill>
                  <a:srgbClr val="FFFFFF"/>
                </a:solidFill>
                <a:latin typeface="Arial"/>
                <a:cs typeface="Arial"/>
              </a:rPr>
              <a:t>Cảm</a:t>
            </a:r>
            <a:r>
              <a:rPr sz="5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spc="-5" dirty="0">
                <a:solidFill>
                  <a:srgbClr val="FFFFFF"/>
                </a:solidFill>
                <a:latin typeface="Arial"/>
                <a:cs typeface="Arial"/>
              </a:rPr>
              <a:t>ơn</a:t>
            </a:r>
            <a:endParaRPr sz="5400">
              <a:latin typeface="Arial"/>
              <a:cs typeface="Arial"/>
            </a:endParaRPr>
          </a:p>
          <a:p>
            <a:pPr marR="44450" algn="ctr">
              <a:lnSpc>
                <a:spcPts val="1855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các bạn đã theo dõi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55320" y="5315458"/>
            <a:ext cx="658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57520" y="1010157"/>
            <a:ext cx="577532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FD9900"/>
                </a:solidFill>
                <a:latin typeface="Arial"/>
                <a:cs typeface="Arial"/>
              </a:rPr>
              <a:t>Tiền </a:t>
            </a:r>
            <a:r>
              <a:rPr sz="2000" spc="-5" dirty="0">
                <a:solidFill>
                  <a:srgbClr val="FD9900"/>
                </a:solidFill>
                <a:latin typeface="Arial"/>
                <a:cs typeface="Arial"/>
              </a:rPr>
              <a:t>ảo </a:t>
            </a:r>
            <a:r>
              <a:rPr sz="2000" dirty="0">
                <a:solidFill>
                  <a:srgbClr val="FD9900"/>
                </a:solidFill>
                <a:latin typeface="Arial"/>
                <a:cs typeface="Arial"/>
              </a:rPr>
              <a:t>(Cryptocurrency)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loại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tiền không có 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hình dạng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vật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lý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cụ thể,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nó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không thể cầm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nắm</a:t>
            </a:r>
            <a:r>
              <a:rPr sz="2000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hay 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không có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giá trị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thực, được tạo ra trong môi trường 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điện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tử.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41009" y="507238"/>
            <a:ext cx="3147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D9900"/>
                </a:solidFill>
              </a:rPr>
              <a:t>Tổng </a:t>
            </a:r>
            <a:r>
              <a:rPr sz="2400" spc="-5" dirty="0">
                <a:solidFill>
                  <a:srgbClr val="FD9900"/>
                </a:solidFill>
              </a:rPr>
              <a:t>quan về </a:t>
            </a:r>
            <a:r>
              <a:rPr sz="2400" spc="-15" dirty="0">
                <a:solidFill>
                  <a:srgbClr val="FD9900"/>
                </a:solidFill>
              </a:rPr>
              <a:t>Tiền</a:t>
            </a:r>
            <a:r>
              <a:rPr sz="2400" spc="-95" dirty="0">
                <a:solidFill>
                  <a:srgbClr val="FD9900"/>
                </a:solidFill>
              </a:rPr>
              <a:t> </a:t>
            </a:r>
            <a:r>
              <a:rPr sz="2400" spc="-5" dirty="0">
                <a:solidFill>
                  <a:srgbClr val="FD9900"/>
                </a:solidFill>
              </a:rPr>
              <a:t>ảo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5541390" y="2808224"/>
            <a:ext cx="10991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D9900"/>
                </a:solidFill>
                <a:latin typeface="Arial"/>
                <a:cs typeface="Arial"/>
              </a:rPr>
              <a:t>Đặc</a:t>
            </a:r>
            <a:r>
              <a:rPr sz="2000" spc="-90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D9900"/>
                </a:solidFill>
                <a:latin typeface="Arial"/>
                <a:cs typeface="Arial"/>
              </a:rPr>
              <a:t>điểm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41009" y="3260852"/>
            <a:ext cx="198755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Tính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bất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biến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Ẩn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danh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Nhanh,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toàn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cầu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Bảo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mật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quyền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39404" y="2861310"/>
            <a:ext cx="7048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D9900"/>
                </a:solidFill>
                <a:latin typeface="Arial"/>
                <a:cs typeface="Arial"/>
              </a:rPr>
              <a:t>Rủi</a:t>
            </a:r>
            <a:r>
              <a:rPr sz="2000" spc="-80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D9900"/>
                </a:solidFill>
                <a:latin typeface="Arial"/>
                <a:cs typeface="Arial"/>
              </a:rPr>
              <a:t>ro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39404" y="3260852"/>
            <a:ext cx="20269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Vấn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đề pháp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lý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Sự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biến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động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Vấn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đề bảo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mật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Chi phí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và tốc</a:t>
            </a:r>
            <a:r>
              <a:rPr sz="1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độ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58028" y="5148071"/>
            <a:ext cx="723900" cy="725805"/>
          </a:xfrm>
          <a:custGeom>
            <a:avLst/>
            <a:gdLst/>
            <a:ahLst/>
            <a:cxnLst/>
            <a:rect l="l" t="t" r="r" b="b"/>
            <a:pathLst>
              <a:path w="723900" h="725804">
                <a:moveTo>
                  <a:pt x="361950" y="0"/>
                </a:moveTo>
                <a:lnTo>
                  <a:pt x="312835" y="3311"/>
                </a:lnTo>
                <a:lnTo>
                  <a:pt x="265729" y="12959"/>
                </a:lnTo>
                <a:lnTo>
                  <a:pt x="221063" y="28509"/>
                </a:lnTo>
                <a:lnTo>
                  <a:pt x="179267" y="49530"/>
                </a:lnTo>
                <a:lnTo>
                  <a:pt x="140773" y="75588"/>
                </a:lnTo>
                <a:lnTo>
                  <a:pt x="106013" y="106251"/>
                </a:lnTo>
                <a:lnTo>
                  <a:pt x="75417" y="141087"/>
                </a:lnTo>
                <a:lnTo>
                  <a:pt x="49417" y="179662"/>
                </a:lnTo>
                <a:lnTo>
                  <a:pt x="28444" y="221545"/>
                </a:lnTo>
                <a:lnTo>
                  <a:pt x="12929" y="266303"/>
                </a:lnTo>
                <a:lnTo>
                  <a:pt x="3304" y="313502"/>
                </a:lnTo>
                <a:lnTo>
                  <a:pt x="0" y="362711"/>
                </a:lnTo>
                <a:lnTo>
                  <a:pt x="3304" y="411929"/>
                </a:lnTo>
                <a:lnTo>
                  <a:pt x="12929" y="459134"/>
                </a:lnTo>
                <a:lnTo>
                  <a:pt x="28444" y="503894"/>
                </a:lnTo>
                <a:lnTo>
                  <a:pt x="49417" y="545778"/>
                </a:lnTo>
                <a:lnTo>
                  <a:pt x="75417" y="584353"/>
                </a:lnTo>
                <a:lnTo>
                  <a:pt x="106013" y="619186"/>
                </a:lnTo>
                <a:lnTo>
                  <a:pt x="140773" y="649847"/>
                </a:lnTo>
                <a:lnTo>
                  <a:pt x="179267" y="675902"/>
                </a:lnTo>
                <a:lnTo>
                  <a:pt x="221063" y="696919"/>
                </a:lnTo>
                <a:lnTo>
                  <a:pt x="265729" y="712467"/>
                </a:lnTo>
                <a:lnTo>
                  <a:pt x="312835" y="722112"/>
                </a:lnTo>
                <a:lnTo>
                  <a:pt x="361950" y="725423"/>
                </a:lnTo>
                <a:lnTo>
                  <a:pt x="411064" y="722112"/>
                </a:lnTo>
                <a:lnTo>
                  <a:pt x="458170" y="712467"/>
                </a:lnTo>
                <a:lnTo>
                  <a:pt x="502836" y="696919"/>
                </a:lnTo>
                <a:lnTo>
                  <a:pt x="544632" y="675902"/>
                </a:lnTo>
                <a:lnTo>
                  <a:pt x="583126" y="649847"/>
                </a:lnTo>
                <a:lnTo>
                  <a:pt x="617886" y="619186"/>
                </a:lnTo>
                <a:lnTo>
                  <a:pt x="648482" y="584353"/>
                </a:lnTo>
                <a:lnTo>
                  <a:pt x="674482" y="545778"/>
                </a:lnTo>
                <a:lnTo>
                  <a:pt x="695455" y="503894"/>
                </a:lnTo>
                <a:lnTo>
                  <a:pt x="710970" y="459134"/>
                </a:lnTo>
                <a:lnTo>
                  <a:pt x="720595" y="411929"/>
                </a:lnTo>
                <a:lnTo>
                  <a:pt x="723900" y="362711"/>
                </a:lnTo>
                <a:lnTo>
                  <a:pt x="720595" y="313502"/>
                </a:lnTo>
                <a:lnTo>
                  <a:pt x="710970" y="266303"/>
                </a:lnTo>
                <a:lnTo>
                  <a:pt x="695455" y="221545"/>
                </a:lnTo>
                <a:lnTo>
                  <a:pt x="674482" y="179662"/>
                </a:lnTo>
                <a:lnTo>
                  <a:pt x="648482" y="141087"/>
                </a:lnTo>
                <a:lnTo>
                  <a:pt x="617886" y="106251"/>
                </a:lnTo>
                <a:lnTo>
                  <a:pt x="583126" y="75588"/>
                </a:lnTo>
                <a:lnTo>
                  <a:pt x="544632" y="49530"/>
                </a:lnTo>
                <a:lnTo>
                  <a:pt x="502836" y="28509"/>
                </a:lnTo>
                <a:lnTo>
                  <a:pt x="458170" y="12959"/>
                </a:lnTo>
                <a:lnTo>
                  <a:pt x="411064" y="3311"/>
                </a:lnTo>
                <a:lnTo>
                  <a:pt x="361950" y="0"/>
                </a:lnTo>
                <a:close/>
              </a:path>
            </a:pathLst>
          </a:custGeom>
          <a:solidFill>
            <a:srgbClr val="F792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36335" y="5274564"/>
            <a:ext cx="346075" cy="460375"/>
          </a:xfrm>
          <a:custGeom>
            <a:avLst/>
            <a:gdLst/>
            <a:ahLst/>
            <a:cxnLst/>
            <a:rect l="l" t="t" r="r" b="b"/>
            <a:pathLst>
              <a:path w="346075" h="460375">
                <a:moveTo>
                  <a:pt x="303238" y="376008"/>
                </a:moveTo>
                <a:lnTo>
                  <a:pt x="121538" y="376008"/>
                </a:lnTo>
                <a:lnTo>
                  <a:pt x="151129" y="383171"/>
                </a:lnTo>
                <a:lnTo>
                  <a:pt x="134619" y="449935"/>
                </a:lnTo>
                <a:lnTo>
                  <a:pt x="176149" y="460248"/>
                </a:lnTo>
                <a:lnTo>
                  <a:pt x="192786" y="393217"/>
                </a:lnTo>
                <a:lnTo>
                  <a:pt x="273979" y="393217"/>
                </a:lnTo>
                <a:lnTo>
                  <a:pt x="293134" y="385559"/>
                </a:lnTo>
                <a:lnTo>
                  <a:pt x="303238" y="376008"/>
                </a:lnTo>
                <a:close/>
              </a:path>
              <a:path w="346075" h="460375">
                <a:moveTo>
                  <a:pt x="19938" y="300228"/>
                </a:moveTo>
                <a:lnTo>
                  <a:pt x="0" y="346697"/>
                </a:lnTo>
                <a:lnTo>
                  <a:pt x="79883" y="365975"/>
                </a:lnTo>
                <a:lnTo>
                  <a:pt x="63246" y="432993"/>
                </a:lnTo>
                <a:lnTo>
                  <a:pt x="104775" y="443306"/>
                </a:lnTo>
                <a:lnTo>
                  <a:pt x="121538" y="376008"/>
                </a:lnTo>
                <a:lnTo>
                  <a:pt x="303238" y="376008"/>
                </a:lnTo>
                <a:lnTo>
                  <a:pt x="319248" y="360874"/>
                </a:lnTo>
                <a:lnTo>
                  <a:pt x="328467" y="342074"/>
                </a:lnTo>
                <a:lnTo>
                  <a:pt x="202088" y="342074"/>
                </a:lnTo>
                <a:lnTo>
                  <a:pt x="165750" y="336297"/>
                </a:lnTo>
                <a:lnTo>
                  <a:pt x="133603" y="327215"/>
                </a:lnTo>
                <a:lnTo>
                  <a:pt x="138190" y="308774"/>
                </a:lnTo>
                <a:lnTo>
                  <a:pt x="54473" y="308774"/>
                </a:lnTo>
                <a:lnTo>
                  <a:pt x="47243" y="307721"/>
                </a:lnTo>
                <a:lnTo>
                  <a:pt x="39209" y="305925"/>
                </a:lnTo>
                <a:lnTo>
                  <a:pt x="34020" y="304498"/>
                </a:lnTo>
                <a:lnTo>
                  <a:pt x="28616" y="302809"/>
                </a:lnTo>
                <a:lnTo>
                  <a:pt x="19938" y="300228"/>
                </a:lnTo>
                <a:close/>
              </a:path>
              <a:path w="346075" h="460375">
                <a:moveTo>
                  <a:pt x="273979" y="393217"/>
                </a:moveTo>
                <a:lnTo>
                  <a:pt x="192786" y="393217"/>
                </a:lnTo>
                <a:lnTo>
                  <a:pt x="215518" y="398691"/>
                </a:lnTo>
                <a:lnTo>
                  <a:pt x="257932" y="399632"/>
                </a:lnTo>
                <a:lnTo>
                  <a:pt x="273979" y="393217"/>
                </a:lnTo>
                <a:close/>
              </a:path>
              <a:path w="346075" h="460375">
                <a:moveTo>
                  <a:pt x="299700" y="241935"/>
                </a:moveTo>
                <a:lnTo>
                  <a:pt x="154812" y="241935"/>
                </a:lnTo>
                <a:lnTo>
                  <a:pt x="157987" y="242570"/>
                </a:lnTo>
                <a:lnTo>
                  <a:pt x="186467" y="248832"/>
                </a:lnTo>
                <a:lnTo>
                  <a:pt x="221519" y="261334"/>
                </a:lnTo>
                <a:lnTo>
                  <a:pt x="248999" y="281789"/>
                </a:lnTo>
                <a:lnTo>
                  <a:pt x="254762" y="311912"/>
                </a:lnTo>
                <a:lnTo>
                  <a:pt x="235426" y="336869"/>
                </a:lnTo>
                <a:lnTo>
                  <a:pt x="202088" y="342074"/>
                </a:lnTo>
                <a:lnTo>
                  <a:pt x="328467" y="342074"/>
                </a:lnTo>
                <a:lnTo>
                  <a:pt x="334396" y="329981"/>
                </a:lnTo>
                <a:lnTo>
                  <a:pt x="336702" y="297285"/>
                </a:lnTo>
                <a:lnTo>
                  <a:pt x="324287" y="267188"/>
                </a:lnTo>
                <a:lnTo>
                  <a:pt x="295275" y="244094"/>
                </a:lnTo>
                <a:lnTo>
                  <a:pt x="299700" y="241935"/>
                </a:lnTo>
                <a:close/>
              </a:path>
              <a:path w="346075" h="460375">
                <a:moveTo>
                  <a:pt x="73533" y="46736"/>
                </a:moveTo>
                <a:lnTo>
                  <a:pt x="63880" y="89662"/>
                </a:lnTo>
                <a:lnTo>
                  <a:pt x="72149" y="90977"/>
                </a:lnTo>
                <a:lnTo>
                  <a:pt x="79740" y="92471"/>
                </a:lnTo>
                <a:lnTo>
                  <a:pt x="111125" y="119253"/>
                </a:lnTo>
                <a:lnTo>
                  <a:pt x="102711" y="155987"/>
                </a:lnTo>
                <a:lnTo>
                  <a:pt x="90011" y="208248"/>
                </a:lnTo>
                <a:lnTo>
                  <a:pt x="76977" y="260556"/>
                </a:lnTo>
                <a:lnTo>
                  <a:pt x="64263" y="304024"/>
                </a:lnTo>
                <a:lnTo>
                  <a:pt x="54473" y="308774"/>
                </a:lnTo>
                <a:lnTo>
                  <a:pt x="138190" y="308774"/>
                </a:lnTo>
                <a:lnTo>
                  <a:pt x="154812" y="241935"/>
                </a:lnTo>
                <a:lnTo>
                  <a:pt x="299700" y="241935"/>
                </a:lnTo>
                <a:lnTo>
                  <a:pt x="321072" y="231509"/>
                </a:lnTo>
                <a:lnTo>
                  <a:pt x="334011" y="213169"/>
                </a:lnTo>
                <a:lnTo>
                  <a:pt x="222948" y="213169"/>
                </a:lnTo>
                <a:lnTo>
                  <a:pt x="192801" y="209101"/>
                </a:lnTo>
                <a:lnTo>
                  <a:pt x="168655" y="202438"/>
                </a:lnTo>
                <a:lnTo>
                  <a:pt x="164846" y="201295"/>
                </a:lnTo>
                <a:lnTo>
                  <a:pt x="184403" y="122809"/>
                </a:lnTo>
                <a:lnTo>
                  <a:pt x="316800" y="122809"/>
                </a:lnTo>
                <a:lnTo>
                  <a:pt x="296672" y="106680"/>
                </a:lnTo>
                <a:lnTo>
                  <a:pt x="273763" y="98425"/>
                </a:lnTo>
                <a:lnTo>
                  <a:pt x="266446" y="96012"/>
                </a:lnTo>
                <a:lnTo>
                  <a:pt x="269402" y="84074"/>
                </a:lnTo>
                <a:lnTo>
                  <a:pt x="225298" y="84074"/>
                </a:lnTo>
                <a:lnTo>
                  <a:pt x="195961" y="76327"/>
                </a:lnTo>
                <a:lnTo>
                  <a:pt x="198481" y="66167"/>
                </a:lnTo>
                <a:lnTo>
                  <a:pt x="154431" y="66167"/>
                </a:lnTo>
                <a:lnTo>
                  <a:pt x="87485" y="50288"/>
                </a:lnTo>
                <a:lnTo>
                  <a:pt x="73533" y="46736"/>
                </a:lnTo>
                <a:close/>
              </a:path>
              <a:path w="346075" h="460375">
                <a:moveTo>
                  <a:pt x="316800" y="122809"/>
                </a:moveTo>
                <a:lnTo>
                  <a:pt x="184403" y="122809"/>
                </a:lnTo>
                <a:lnTo>
                  <a:pt x="187578" y="123317"/>
                </a:lnTo>
                <a:lnTo>
                  <a:pt x="211429" y="128537"/>
                </a:lnTo>
                <a:lnTo>
                  <a:pt x="239887" y="138985"/>
                </a:lnTo>
                <a:lnTo>
                  <a:pt x="262034" y="156553"/>
                </a:lnTo>
                <a:lnTo>
                  <a:pt x="266953" y="183134"/>
                </a:lnTo>
                <a:lnTo>
                  <a:pt x="250523" y="207045"/>
                </a:lnTo>
                <a:lnTo>
                  <a:pt x="222948" y="213169"/>
                </a:lnTo>
                <a:lnTo>
                  <a:pt x="334011" y="213169"/>
                </a:lnTo>
                <a:lnTo>
                  <a:pt x="339804" y="204959"/>
                </a:lnTo>
                <a:lnTo>
                  <a:pt x="345777" y="170960"/>
                </a:lnTo>
                <a:lnTo>
                  <a:pt x="333297" y="136028"/>
                </a:lnTo>
                <a:lnTo>
                  <a:pt x="316800" y="122809"/>
                </a:lnTo>
                <a:close/>
              </a:path>
              <a:path w="346075" h="460375">
                <a:moveTo>
                  <a:pt x="241680" y="18034"/>
                </a:moveTo>
                <a:lnTo>
                  <a:pt x="225298" y="84074"/>
                </a:lnTo>
                <a:lnTo>
                  <a:pt x="269402" y="84074"/>
                </a:lnTo>
                <a:lnTo>
                  <a:pt x="283210" y="28321"/>
                </a:lnTo>
                <a:lnTo>
                  <a:pt x="241680" y="18034"/>
                </a:lnTo>
                <a:close/>
              </a:path>
              <a:path w="346075" h="460375">
                <a:moveTo>
                  <a:pt x="170814" y="0"/>
                </a:moveTo>
                <a:lnTo>
                  <a:pt x="154431" y="66167"/>
                </a:lnTo>
                <a:lnTo>
                  <a:pt x="198481" y="66167"/>
                </a:lnTo>
                <a:lnTo>
                  <a:pt x="212343" y="10287"/>
                </a:lnTo>
                <a:lnTo>
                  <a:pt x="1708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70700" y="5143246"/>
            <a:ext cx="261620" cy="429895"/>
          </a:xfrm>
          <a:custGeom>
            <a:avLst/>
            <a:gdLst/>
            <a:ahLst/>
            <a:cxnLst/>
            <a:rect l="l" t="t" r="r" b="b"/>
            <a:pathLst>
              <a:path w="261620" h="429895">
                <a:moveTo>
                  <a:pt x="261493" y="0"/>
                </a:moveTo>
                <a:lnTo>
                  <a:pt x="0" y="429386"/>
                </a:lnTo>
                <a:lnTo>
                  <a:pt x="260984" y="311403"/>
                </a:lnTo>
                <a:lnTo>
                  <a:pt x="261493" y="0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29906" y="5143246"/>
            <a:ext cx="261620" cy="429895"/>
          </a:xfrm>
          <a:custGeom>
            <a:avLst/>
            <a:gdLst/>
            <a:ahLst/>
            <a:cxnLst/>
            <a:rect l="l" t="t" r="r" b="b"/>
            <a:pathLst>
              <a:path w="261620" h="429895">
                <a:moveTo>
                  <a:pt x="0" y="0"/>
                </a:moveTo>
                <a:lnTo>
                  <a:pt x="508" y="311403"/>
                </a:lnTo>
                <a:lnTo>
                  <a:pt x="261366" y="429386"/>
                </a:lnTo>
                <a:lnTo>
                  <a:pt x="0" y="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70700" y="5455158"/>
            <a:ext cx="260350" cy="269240"/>
          </a:xfrm>
          <a:custGeom>
            <a:avLst/>
            <a:gdLst/>
            <a:ahLst/>
            <a:cxnLst/>
            <a:rect l="l" t="t" r="r" b="b"/>
            <a:pathLst>
              <a:path w="260350" h="269239">
                <a:moveTo>
                  <a:pt x="260350" y="0"/>
                </a:moveTo>
                <a:lnTo>
                  <a:pt x="0" y="117728"/>
                </a:lnTo>
                <a:lnTo>
                  <a:pt x="258825" y="269151"/>
                </a:lnTo>
                <a:lnTo>
                  <a:pt x="260350" y="0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28002" y="5453253"/>
            <a:ext cx="263525" cy="271145"/>
          </a:xfrm>
          <a:custGeom>
            <a:avLst/>
            <a:gdLst/>
            <a:ahLst/>
            <a:cxnLst/>
            <a:rect l="l" t="t" r="r" b="b"/>
            <a:pathLst>
              <a:path w="263525" h="271145">
                <a:moveTo>
                  <a:pt x="1904" y="0"/>
                </a:moveTo>
                <a:lnTo>
                  <a:pt x="0" y="271056"/>
                </a:lnTo>
                <a:lnTo>
                  <a:pt x="263271" y="117094"/>
                </a:lnTo>
                <a:lnTo>
                  <a:pt x="1904" y="0"/>
                </a:lnTo>
                <a:close/>
              </a:path>
            </a:pathLst>
          </a:custGeom>
          <a:solidFill>
            <a:srgbClr val="4F4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75271" y="5623724"/>
            <a:ext cx="257175" cy="363855"/>
          </a:xfrm>
          <a:custGeom>
            <a:avLst/>
            <a:gdLst/>
            <a:ahLst/>
            <a:cxnLst/>
            <a:rect l="l" t="t" r="r" b="b"/>
            <a:pathLst>
              <a:path w="257175" h="363854">
                <a:moveTo>
                  <a:pt x="0" y="0"/>
                </a:moveTo>
                <a:lnTo>
                  <a:pt x="256667" y="363804"/>
                </a:lnTo>
                <a:lnTo>
                  <a:pt x="257048" y="153174"/>
                </a:lnTo>
                <a:lnTo>
                  <a:pt x="0" y="0"/>
                </a:lnTo>
                <a:close/>
              </a:path>
            </a:pathLst>
          </a:custGeom>
          <a:solidFill>
            <a:srgbClr val="97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31177" y="5623724"/>
            <a:ext cx="257175" cy="363855"/>
          </a:xfrm>
          <a:custGeom>
            <a:avLst/>
            <a:gdLst/>
            <a:ahLst/>
            <a:cxnLst/>
            <a:rect l="l" t="t" r="r" b="b"/>
            <a:pathLst>
              <a:path w="257175" h="363854">
                <a:moveTo>
                  <a:pt x="257175" y="0"/>
                </a:moveTo>
                <a:lnTo>
                  <a:pt x="0" y="153174"/>
                </a:lnTo>
                <a:lnTo>
                  <a:pt x="507" y="363804"/>
                </a:lnTo>
                <a:lnTo>
                  <a:pt x="257175" y="0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07095" y="5152644"/>
            <a:ext cx="704215" cy="704215"/>
          </a:xfrm>
          <a:custGeom>
            <a:avLst/>
            <a:gdLst/>
            <a:ahLst/>
            <a:cxnLst/>
            <a:rect l="l" t="t" r="r" b="b"/>
            <a:pathLst>
              <a:path w="704215" h="704214">
                <a:moveTo>
                  <a:pt x="352044" y="0"/>
                </a:moveTo>
                <a:lnTo>
                  <a:pt x="304271" y="3213"/>
                </a:lnTo>
                <a:lnTo>
                  <a:pt x="258453" y="12574"/>
                </a:lnTo>
                <a:lnTo>
                  <a:pt x="215009" y="27664"/>
                </a:lnTo>
                <a:lnTo>
                  <a:pt x="174356" y="48062"/>
                </a:lnTo>
                <a:lnTo>
                  <a:pt x="136916" y="73350"/>
                </a:lnTo>
                <a:lnTo>
                  <a:pt x="103108" y="103108"/>
                </a:lnTo>
                <a:lnTo>
                  <a:pt x="73350" y="136916"/>
                </a:lnTo>
                <a:lnTo>
                  <a:pt x="48062" y="174356"/>
                </a:lnTo>
                <a:lnTo>
                  <a:pt x="27664" y="215009"/>
                </a:lnTo>
                <a:lnTo>
                  <a:pt x="12574" y="258453"/>
                </a:lnTo>
                <a:lnTo>
                  <a:pt x="3213" y="304271"/>
                </a:lnTo>
                <a:lnTo>
                  <a:pt x="0" y="352043"/>
                </a:lnTo>
                <a:lnTo>
                  <a:pt x="3213" y="399813"/>
                </a:lnTo>
                <a:lnTo>
                  <a:pt x="12574" y="445629"/>
                </a:lnTo>
                <a:lnTo>
                  <a:pt x="27664" y="489073"/>
                </a:lnTo>
                <a:lnTo>
                  <a:pt x="48062" y="529725"/>
                </a:lnTo>
                <a:lnTo>
                  <a:pt x="73350" y="567165"/>
                </a:lnTo>
                <a:lnTo>
                  <a:pt x="103108" y="600975"/>
                </a:lnTo>
                <a:lnTo>
                  <a:pt x="136916" y="630733"/>
                </a:lnTo>
                <a:lnTo>
                  <a:pt x="174356" y="656022"/>
                </a:lnTo>
                <a:lnTo>
                  <a:pt x="215009" y="676422"/>
                </a:lnTo>
                <a:lnTo>
                  <a:pt x="258453" y="691512"/>
                </a:lnTo>
                <a:lnTo>
                  <a:pt x="304271" y="700874"/>
                </a:lnTo>
                <a:lnTo>
                  <a:pt x="352044" y="704087"/>
                </a:lnTo>
                <a:lnTo>
                  <a:pt x="399816" y="700874"/>
                </a:lnTo>
                <a:lnTo>
                  <a:pt x="445634" y="691512"/>
                </a:lnTo>
                <a:lnTo>
                  <a:pt x="489078" y="676422"/>
                </a:lnTo>
                <a:lnTo>
                  <a:pt x="529731" y="656022"/>
                </a:lnTo>
                <a:lnTo>
                  <a:pt x="567171" y="630733"/>
                </a:lnTo>
                <a:lnTo>
                  <a:pt x="600979" y="600975"/>
                </a:lnTo>
                <a:lnTo>
                  <a:pt x="630737" y="567165"/>
                </a:lnTo>
                <a:lnTo>
                  <a:pt x="656025" y="529725"/>
                </a:lnTo>
                <a:lnTo>
                  <a:pt x="676423" y="489073"/>
                </a:lnTo>
                <a:lnTo>
                  <a:pt x="691513" y="445629"/>
                </a:lnTo>
                <a:lnTo>
                  <a:pt x="700874" y="399813"/>
                </a:lnTo>
                <a:lnTo>
                  <a:pt x="704087" y="352043"/>
                </a:lnTo>
                <a:lnTo>
                  <a:pt x="700874" y="304271"/>
                </a:lnTo>
                <a:lnTo>
                  <a:pt x="691513" y="258453"/>
                </a:lnTo>
                <a:lnTo>
                  <a:pt x="676423" y="215009"/>
                </a:lnTo>
                <a:lnTo>
                  <a:pt x="656025" y="174356"/>
                </a:lnTo>
                <a:lnTo>
                  <a:pt x="630737" y="136916"/>
                </a:lnTo>
                <a:lnTo>
                  <a:pt x="600979" y="103108"/>
                </a:lnTo>
                <a:lnTo>
                  <a:pt x="567171" y="73350"/>
                </a:lnTo>
                <a:lnTo>
                  <a:pt x="529731" y="48062"/>
                </a:lnTo>
                <a:lnTo>
                  <a:pt x="489078" y="27664"/>
                </a:lnTo>
                <a:lnTo>
                  <a:pt x="445634" y="12574"/>
                </a:lnTo>
                <a:lnTo>
                  <a:pt x="399816" y="3213"/>
                </a:lnTo>
                <a:lnTo>
                  <a:pt x="352044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00643" y="5312664"/>
            <a:ext cx="320040" cy="352425"/>
          </a:xfrm>
          <a:custGeom>
            <a:avLst/>
            <a:gdLst/>
            <a:ahLst/>
            <a:cxnLst/>
            <a:rect l="l" t="t" r="r" b="b"/>
            <a:pathLst>
              <a:path w="320040" h="352425">
                <a:moveTo>
                  <a:pt x="149924" y="242316"/>
                </a:moveTo>
                <a:lnTo>
                  <a:pt x="41148" y="242316"/>
                </a:lnTo>
                <a:lnTo>
                  <a:pt x="12064" y="351853"/>
                </a:lnTo>
                <a:lnTo>
                  <a:pt x="299592" y="352044"/>
                </a:lnTo>
                <a:lnTo>
                  <a:pt x="320039" y="282727"/>
                </a:lnTo>
                <a:lnTo>
                  <a:pt x="139446" y="282079"/>
                </a:lnTo>
                <a:lnTo>
                  <a:pt x="149924" y="242316"/>
                </a:lnTo>
                <a:close/>
              </a:path>
              <a:path w="320040" h="352425">
                <a:moveTo>
                  <a:pt x="105409" y="0"/>
                </a:moveTo>
                <a:lnTo>
                  <a:pt x="55117" y="189738"/>
                </a:lnTo>
                <a:lnTo>
                  <a:pt x="13461" y="205105"/>
                </a:lnTo>
                <a:lnTo>
                  <a:pt x="0" y="257429"/>
                </a:lnTo>
                <a:lnTo>
                  <a:pt x="41148" y="242316"/>
                </a:lnTo>
                <a:lnTo>
                  <a:pt x="149924" y="242316"/>
                </a:lnTo>
                <a:lnTo>
                  <a:pt x="161671" y="197739"/>
                </a:lnTo>
                <a:lnTo>
                  <a:pt x="216026" y="177546"/>
                </a:lnTo>
                <a:lnTo>
                  <a:pt x="223752" y="145542"/>
                </a:lnTo>
                <a:lnTo>
                  <a:pt x="175386" y="145542"/>
                </a:lnTo>
                <a:lnTo>
                  <a:pt x="213232" y="2540"/>
                </a:lnTo>
                <a:lnTo>
                  <a:pt x="105409" y="0"/>
                </a:lnTo>
                <a:close/>
              </a:path>
              <a:path w="320040" h="352425">
                <a:moveTo>
                  <a:pt x="228473" y="125984"/>
                </a:moveTo>
                <a:lnTo>
                  <a:pt x="175386" y="145542"/>
                </a:lnTo>
                <a:lnTo>
                  <a:pt x="223752" y="145542"/>
                </a:lnTo>
                <a:lnTo>
                  <a:pt x="228473" y="1259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328404" y="5180076"/>
            <a:ext cx="704088" cy="704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13007" y="256031"/>
            <a:ext cx="1079500" cy="847725"/>
          </a:xfrm>
          <a:custGeom>
            <a:avLst/>
            <a:gdLst/>
            <a:ahLst/>
            <a:cxnLst/>
            <a:rect l="l" t="t" r="r" b="b"/>
            <a:pathLst>
              <a:path w="1079500" h="847725">
                <a:moveTo>
                  <a:pt x="0" y="847344"/>
                </a:moveTo>
                <a:lnTo>
                  <a:pt x="1078992" y="847344"/>
                </a:lnTo>
                <a:lnTo>
                  <a:pt x="107899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6408" y="252984"/>
            <a:ext cx="10896600" cy="847725"/>
          </a:xfrm>
          <a:custGeom>
            <a:avLst/>
            <a:gdLst/>
            <a:ahLst/>
            <a:cxnLst/>
            <a:rect l="l" t="t" r="r" b="b"/>
            <a:pathLst>
              <a:path w="10896600" h="847725">
                <a:moveTo>
                  <a:pt x="0" y="847344"/>
                </a:moveTo>
                <a:lnTo>
                  <a:pt x="10896600" y="847344"/>
                </a:lnTo>
                <a:lnTo>
                  <a:pt x="10896600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2984"/>
            <a:ext cx="5080" cy="847725"/>
          </a:xfrm>
          <a:custGeom>
            <a:avLst/>
            <a:gdLst/>
            <a:ahLst/>
            <a:cxnLst/>
            <a:rect l="l" t="t" r="r" b="b"/>
            <a:pathLst>
              <a:path w="5080" h="847725">
                <a:moveTo>
                  <a:pt x="0" y="847344"/>
                </a:moveTo>
                <a:lnTo>
                  <a:pt x="4572" y="847344"/>
                </a:lnTo>
                <a:lnTo>
                  <a:pt x="457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04704" y="198120"/>
            <a:ext cx="1450848" cy="1150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" y="252984"/>
            <a:ext cx="212090" cy="847725"/>
          </a:xfrm>
          <a:custGeom>
            <a:avLst/>
            <a:gdLst/>
            <a:ahLst/>
            <a:cxnLst/>
            <a:rect l="l" t="t" r="r" b="b"/>
            <a:pathLst>
              <a:path w="212090" h="847725">
                <a:moveTo>
                  <a:pt x="0" y="847344"/>
                </a:moveTo>
                <a:lnTo>
                  <a:pt x="211836" y="847344"/>
                </a:lnTo>
                <a:lnTo>
                  <a:pt x="211836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6408" y="478282"/>
            <a:ext cx="10896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01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D9900"/>
                </a:solidFill>
              </a:rPr>
              <a:t>Tổng </a:t>
            </a:r>
            <a:r>
              <a:rPr sz="2400" spc="-5" dirty="0">
                <a:solidFill>
                  <a:srgbClr val="FD9900"/>
                </a:solidFill>
              </a:rPr>
              <a:t>quan về</a:t>
            </a:r>
            <a:r>
              <a:rPr sz="2400" spc="-25" dirty="0">
                <a:solidFill>
                  <a:srgbClr val="FD9900"/>
                </a:solidFill>
              </a:rPr>
              <a:t> </a:t>
            </a:r>
            <a:r>
              <a:rPr sz="2400" spc="-10" dirty="0">
                <a:solidFill>
                  <a:srgbClr val="FD9900"/>
                </a:solidFill>
              </a:rPr>
              <a:t>Blockchain</a:t>
            </a:r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6871716" y="2360676"/>
            <a:ext cx="4946904" cy="2388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5525" y="1799590"/>
            <a:ext cx="5784215" cy="1916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D9900"/>
                </a:solidFill>
                <a:latin typeface="Arial"/>
                <a:cs typeface="Arial"/>
              </a:rPr>
              <a:t>Blockchain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là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một cơ sở dữ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liệu phân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cấp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lưu</a:t>
            </a:r>
            <a:r>
              <a:rPr sz="2000" spc="-16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trữ 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thông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tin trong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các khối thông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tin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được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liên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kết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với  nhau bằng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mã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hóa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và mở rộng theo thời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gian. Mỗi 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khối thông tin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đều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chứa thông tin về thời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gian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khởi  tạo và được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liên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kết tới khối trước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đó,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kèm một mã  thời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gian và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dữ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liệu giao</a:t>
            </a:r>
            <a:r>
              <a:rPr sz="2000" spc="-5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dịch.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5525" y="4668392"/>
            <a:ext cx="285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D9900"/>
                </a:solidFill>
                <a:latin typeface="Arial"/>
                <a:cs typeface="Arial"/>
              </a:rPr>
              <a:t>Phân loại</a:t>
            </a:r>
            <a:r>
              <a:rPr sz="2400" spc="-20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D9900"/>
                </a:solidFill>
                <a:latin typeface="Arial"/>
                <a:cs typeface="Arial"/>
              </a:rPr>
              <a:t>Blockchain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61459" y="3774947"/>
            <a:ext cx="2357628" cy="21686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13007" y="256031"/>
            <a:ext cx="1079500" cy="847725"/>
          </a:xfrm>
          <a:custGeom>
            <a:avLst/>
            <a:gdLst/>
            <a:ahLst/>
            <a:cxnLst/>
            <a:rect l="l" t="t" r="r" b="b"/>
            <a:pathLst>
              <a:path w="1079500" h="847725">
                <a:moveTo>
                  <a:pt x="0" y="847344"/>
                </a:moveTo>
                <a:lnTo>
                  <a:pt x="1078992" y="847344"/>
                </a:lnTo>
                <a:lnTo>
                  <a:pt x="107899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6408" y="252984"/>
            <a:ext cx="10896600" cy="847725"/>
          </a:xfrm>
          <a:custGeom>
            <a:avLst/>
            <a:gdLst/>
            <a:ahLst/>
            <a:cxnLst/>
            <a:rect l="l" t="t" r="r" b="b"/>
            <a:pathLst>
              <a:path w="10896600" h="847725">
                <a:moveTo>
                  <a:pt x="0" y="847344"/>
                </a:moveTo>
                <a:lnTo>
                  <a:pt x="10896600" y="847344"/>
                </a:lnTo>
                <a:lnTo>
                  <a:pt x="10896600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52984"/>
            <a:ext cx="5080" cy="847725"/>
          </a:xfrm>
          <a:custGeom>
            <a:avLst/>
            <a:gdLst/>
            <a:ahLst/>
            <a:cxnLst/>
            <a:rect l="l" t="t" r="r" b="b"/>
            <a:pathLst>
              <a:path w="5080" h="847725">
                <a:moveTo>
                  <a:pt x="0" y="847344"/>
                </a:moveTo>
                <a:lnTo>
                  <a:pt x="4572" y="847344"/>
                </a:lnTo>
                <a:lnTo>
                  <a:pt x="457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04704" y="198120"/>
            <a:ext cx="1450848" cy="11506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" y="252984"/>
            <a:ext cx="212090" cy="847725"/>
          </a:xfrm>
          <a:custGeom>
            <a:avLst/>
            <a:gdLst/>
            <a:ahLst/>
            <a:cxnLst/>
            <a:rect l="l" t="t" r="r" b="b"/>
            <a:pathLst>
              <a:path w="212090" h="847725">
                <a:moveTo>
                  <a:pt x="0" y="847344"/>
                </a:moveTo>
                <a:lnTo>
                  <a:pt x="211836" y="847344"/>
                </a:lnTo>
                <a:lnTo>
                  <a:pt x="211836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solidFill>
            <a:srgbClr val="FD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6408" y="478282"/>
            <a:ext cx="10896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01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D9900"/>
                </a:solidFill>
              </a:rPr>
              <a:t>Tổng </a:t>
            </a:r>
            <a:r>
              <a:rPr sz="2400" spc="-5" dirty="0">
                <a:solidFill>
                  <a:srgbClr val="FD9900"/>
                </a:solidFill>
              </a:rPr>
              <a:t>quan về</a:t>
            </a:r>
            <a:r>
              <a:rPr sz="2400" spc="-25" dirty="0">
                <a:solidFill>
                  <a:srgbClr val="FD9900"/>
                </a:solidFill>
              </a:rPr>
              <a:t> </a:t>
            </a:r>
            <a:r>
              <a:rPr sz="2400" spc="-10" dirty="0">
                <a:solidFill>
                  <a:srgbClr val="FD9900"/>
                </a:solidFill>
              </a:rPr>
              <a:t>Blockchain</a:t>
            </a:r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444195" y="1513459"/>
            <a:ext cx="3213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D9900"/>
                </a:solidFill>
                <a:latin typeface="Arial"/>
                <a:cs typeface="Arial"/>
              </a:rPr>
              <a:t>Một </a:t>
            </a:r>
            <a:r>
              <a:rPr sz="2400" dirty="0">
                <a:solidFill>
                  <a:srgbClr val="FD9900"/>
                </a:solidFill>
                <a:latin typeface="Arial"/>
                <a:cs typeface="Arial"/>
              </a:rPr>
              <a:t>vài ưu </a:t>
            </a:r>
            <a:r>
              <a:rPr sz="2400" spc="-5" dirty="0">
                <a:solidFill>
                  <a:srgbClr val="FD9900"/>
                </a:solidFill>
                <a:latin typeface="Arial"/>
                <a:cs typeface="Arial"/>
              </a:rPr>
              <a:t>điểm nổi</a:t>
            </a:r>
            <a:r>
              <a:rPr sz="2400" spc="-75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D9900"/>
                </a:solidFill>
                <a:latin typeface="Arial"/>
                <a:cs typeface="Arial"/>
              </a:rPr>
              <a:t>bật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1205" y="2057781"/>
            <a:ext cx="5008880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2000" spc="-20" dirty="0">
                <a:solidFill>
                  <a:srgbClr val="2F2F2F"/>
                </a:solidFill>
                <a:latin typeface="Arial"/>
                <a:cs typeface="Arial"/>
              </a:rPr>
              <a:t>Tiết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kiệm chi</a:t>
            </a:r>
            <a:r>
              <a:rPr sz="2000" spc="-3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phí</a:t>
            </a:r>
            <a:endParaRPr sz="20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Tính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bảo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mật</a:t>
            </a:r>
            <a:r>
              <a:rPr sz="2000" spc="-6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cao</a:t>
            </a:r>
            <a:endParaRPr sz="20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Dữ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liệu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không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bị</a:t>
            </a:r>
            <a:r>
              <a:rPr sz="2000" spc="-5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mất</a:t>
            </a:r>
            <a:endParaRPr sz="20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Giao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dịch xuyên biên</a:t>
            </a:r>
            <a:r>
              <a:rPr sz="2000" spc="-4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giới</a:t>
            </a:r>
            <a:endParaRPr sz="20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Đảm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bảo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sự minh</a:t>
            </a:r>
            <a:r>
              <a:rPr sz="2000" spc="-6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bạch</a:t>
            </a:r>
            <a:endParaRPr sz="20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D9900"/>
              </a:buClr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Giảm thiểu sự chậm trễ khi </a:t>
            </a:r>
            <a:r>
              <a:rPr sz="2000" spc="-10" dirty="0">
                <a:solidFill>
                  <a:srgbClr val="2F2F2F"/>
                </a:solidFill>
                <a:latin typeface="Arial"/>
                <a:cs typeface="Arial"/>
              </a:rPr>
              <a:t>xử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lí giao</a:t>
            </a:r>
            <a:r>
              <a:rPr sz="2000" spc="-13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dịch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97117" y="1584452"/>
            <a:ext cx="1387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D9900"/>
                </a:solidFill>
                <a:latin typeface="Arial"/>
                <a:cs typeface="Arial"/>
              </a:rPr>
              <a:t>Ứng</a:t>
            </a:r>
            <a:r>
              <a:rPr sz="2400" spc="-85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D9900"/>
                </a:solidFill>
                <a:latin typeface="Arial"/>
                <a:cs typeface="Arial"/>
              </a:rPr>
              <a:t>dụng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17108" y="2002535"/>
            <a:ext cx="5888736" cy="3555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4884" y="186941"/>
            <a:ext cx="11908151" cy="6565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34528" y="3541776"/>
            <a:ext cx="3095244" cy="3093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58339" y="996696"/>
            <a:ext cx="4119372" cy="9006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63495" y="1086688"/>
            <a:ext cx="39141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9245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Cấu </a:t>
            </a:r>
            <a:r>
              <a:rPr sz="4400" spc="-5" dirty="0"/>
              <a:t>trúc</a:t>
            </a:r>
            <a:r>
              <a:rPr sz="4400" spc="-45" dirty="0"/>
              <a:t> </a:t>
            </a:r>
            <a:r>
              <a:rPr sz="4400" spc="-5" dirty="0"/>
              <a:t>của</a:t>
            </a:r>
            <a:endParaRPr sz="4400"/>
          </a:p>
        </p:txBody>
      </p:sp>
      <p:sp>
        <p:nvSpPr>
          <p:cNvPr id="6" name="object 6"/>
          <p:cNvSpPr/>
          <p:nvPr/>
        </p:nvSpPr>
        <p:spPr>
          <a:xfrm>
            <a:off x="1958339" y="1783079"/>
            <a:ext cx="4119372" cy="9006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3495" y="1856232"/>
            <a:ext cx="3914140" cy="759460"/>
          </a:xfrm>
          <a:custGeom>
            <a:avLst/>
            <a:gdLst/>
            <a:ahLst/>
            <a:cxnLst/>
            <a:rect l="l" t="t" r="r" b="b"/>
            <a:pathLst>
              <a:path w="3914140" h="759460">
                <a:moveTo>
                  <a:pt x="0" y="758951"/>
                </a:moveTo>
                <a:lnTo>
                  <a:pt x="3913631" y="758951"/>
                </a:lnTo>
                <a:lnTo>
                  <a:pt x="3913631" y="0"/>
                </a:lnTo>
                <a:lnTo>
                  <a:pt x="0" y="0"/>
                </a:lnTo>
                <a:lnTo>
                  <a:pt x="0" y="758951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63495" y="1873757"/>
            <a:ext cx="39141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13105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Blockchain</a:t>
            </a:r>
            <a:endParaRPr sz="4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29016" y="3636264"/>
            <a:ext cx="2910840" cy="2909570"/>
          </a:xfrm>
          <a:prstGeom prst="rect">
            <a:avLst/>
          </a:prstGeom>
          <a:solidFill>
            <a:srgbClr val="2F2F2F">
              <a:alpha val="50195"/>
            </a:srgbClr>
          </a:solidFill>
        </p:spPr>
        <p:txBody>
          <a:bodyPr vert="horz" wrap="square" lIns="0" tIns="131445" rIns="0" bIns="0" rtlCol="0">
            <a:spAutoFit/>
          </a:bodyPr>
          <a:lstStyle/>
          <a:p>
            <a:pPr marL="264795" marR="250190">
              <a:lnSpc>
                <a:spcPct val="147900"/>
              </a:lnSpc>
              <a:spcBef>
                <a:spcPts val="103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Cấu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trúc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của Block  Mạng ngang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hàng  Mật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mã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hóa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công</a:t>
            </a:r>
            <a:r>
              <a:rPr sz="18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khai  Cây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Merkle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560"/>
            <a:ext cx="5204459" cy="755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5175"/>
            <a:ext cx="5093335" cy="617220"/>
          </a:xfrm>
          <a:custGeom>
            <a:avLst/>
            <a:gdLst/>
            <a:ahLst/>
            <a:cxnLst/>
            <a:rect l="l" t="t" r="r" b="b"/>
            <a:pathLst>
              <a:path w="5093335" h="617219">
                <a:moveTo>
                  <a:pt x="0" y="617220"/>
                </a:moveTo>
                <a:lnTo>
                  <a:pt x="5093208" y="617220"/>
                </a:lnTo>
                <a:lnTo>
                  <a:pt x="5093208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D9900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8287" y="322579"/>
            <a:ext cx="4469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Cấu trúc của</a:t>
            </a:r>
            <a:r>
              <a:rPr sz="3000" spc="-85" dirty="0"/>
              <a:t> </a:t>
            </a:r>
            <a:r>
              <a:rPr sz="3000" spc="-5" dirty="0"/>
              <a:t>Blockchain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5160781" y="1907047"/>
            <a:ext cx="6671755" cy="3536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72583" y="5471261"/>
            <a:ext cx="1917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Block trong</a:t>
            </a:r>
            <a:r>
              <a:rPr sz="1800" spc="-3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Bitcoin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0537" y="3454730"/>
            <a:ext cx="4455795" cy="2160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5"/>
              </a:spcBef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D9900"/>
                </a:solidFill>
                <a:latin typeface="Arial"/>
                <a:cs typeface="Arial"/>
              </a:rPr>
              <a:t>Bộ </a:t>
            </a:r>
            <a:r>
              <a:rPr sz="2000" dirty="0">
                <a:solidFill>
                  <a:srgbClr val="FD9900"/>
                </a:solidFill>
                <a:latin typeface="Arial"/>
                <a:cs typeface="Arial"/>
              </a:rPr>
              <a:t>đếm </a:t>
            </a:r>
            <a:r>
              <a:rPr sz="2000" spc="-5" dirty="0">
                <a:solidFill>
                  <a:srgbClr val="FD9900"/>
                </a:solidFill>
                <a:latin typeface="Arial"/>
                <a:cs typeface="Arial"/>
              </a:rPr>
              <a:t>giao dịch </a:t>
            </a:r>
            <a:r>
              <a:rPr sz="2000" spc="5" dirty="0">
                <a:solidFill>
                  <a:srgbClr val="FD9900"/>
                </a:solidFill>
                <a:latin typeface="Arial"/>
                <a:cs typeface="Arial"/>
              </a:rPr>
              <a:t>(1-9 </a:t>
            </a:r>
            <a:r>
              <a:rPr sz="2000" dirty="0">
                <a:solidFill>
                  <a:srgbClr val="FD9900"/>
                </a:solidFill>
                <a:latin typeface="Arial"/>
                <a:cs typeface="Arial"/>
              </a:rPr>
              <a:t>byte):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Số 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lượng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giao dịch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được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bao gồm</a:t>
            </a:r>
            <a:r>
              <a:rPr sz="2000" spc="-1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trong  khối.</a:t>
            </a:r>
            <a:endParaRPr sz="2000">
              <a:latin typeface="Arial"/>
              <a:cs typeface="Arial"/>
            </a:endParaRPr>
          </a:p>
          <a:p>
            <a:pPr marL="299085" marR="2730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D9900"/>
                </a:solidFill>
                <a:latin typeface="Arial"/>
                <a:cs typeface="Arial"/>
              </a:rPr>
              <a:t>Danh </a:t>
            </a:r>
            <a:r>
              <a:rPr sz="2000" dirty="0">
                <a:solidFill>
                  <a:srgbClr val="FD9900"/>
                </a:solidFill>
                <a:latin typeface="Arial"/>
                <a:cs typeface="Arial"/>
              </a:rPr>
              <a:t>sách </a:t>
            </a:r>
            <a:r>
              <a:rPr sz="2000" spc="-5" dirty="0">
                <a:solidFill>
                  <a:srgbClr val="FD9900"/>
                </a:solidFill>
                <a:latin typeface="Arial"/>
                <a:cs typeface="Arial"/>
              </a:rPr>
              <a:t>giao dịch </a:t>
            </a:r>
            <a:r>
              <a:rPr sz="2000" dirty="0">
                <a:solidFill>
                  <a:srgbClr val="FD9900"/>
                </a:solidFill>
                <a:latin typeface="Arial"/>
                <a:cs typeface="Arial"/>
              </a:rPr>
              <a:t>(1 MB):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Lưu</a:t>
            </a:r>
            <a:r>
              <a:rPr sz="2000" spc="-114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trữ  mã hash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bằng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thuật toán SHA256  của tất cả các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giao dịch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trong khối 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đó.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0537" y="1063244"/>
            <a:ext cx="4297045" cy="227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Cấu trúc của</a:t>
            </a:r>
            <a:r>
              <a:rPr sz="2400" b="1" spc="-15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Block</a:t>
            </a:r>
            <a:endParaRPr sz="24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490"/>
              </a:spcBef>
            </a:pP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Block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là nhóm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các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giao dịch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hợp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lệ</a:t>
            </a:r>
            <a:r>
              <a:rPr sz="2000" spc="-10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và 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được xác minh. Mỗi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block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sẽ có hash  của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block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trước,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do đó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sẽ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đảm</a:t>
            </a:r>
            <a:r>
              <a:rPr sz="2000" spc="-13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bảo</a:t>
            </a:r>
            <a:endParaRPr sz="20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tính </a:t>
            </a:r>
            <a:r>
              <a:rPr sz="2000" dirty="0">
                <a:solidFill>
                  <a:srgbClr val="2F2F2F"/>
                </a:solidFill>
                <a:latin typeface="Arial"/>
                <a:cs typeface="Arial"/>
              </a:rPr>
              <a:t>toàn vẹn của</a:t>
            </a:r>
            <a:r>
              <a:rPr sz="2000" spc="-7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Arial"/>
                <a:cs typeface="Arial"/>
              </a:rPr>
              <a:t>chain.</a:t>
            </a:r>
            <a:endParaRPr sz="20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819"/>
              </a:spcBef>
            </a:pPr>
            <a:r>
              <a:rPr sz="2400" spc="-5" dirty="0">
                <a:solidFill>
                  <a:srgbClr val="FD9900"/>
                </a:solidFill>
                <a:latin typeface="Arial"/>
                <a:cs typeface="Arial"/>
              </a:rPr>
              <a:t>Block</a:t>
            </a:r>
            <a:r>
              <a:rPr sz="2400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D9900"/>
                </a:solidFill>
                <a:latin typeface="Arial"/>
                <a:cs typeface="Arial"/>
              </a:rPr>
              <a:t>body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8287" y="322579"/>
            <a:ext cx="4469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Cấu trúc của</a:t>
            </a:r>
            <a:r>
              <a:rPr sz="30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Blockchain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0537" y="1063244"/>
            <a:ext cx="278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Cấu trúc của</a:t>
            </a:r>
            <a:r>
              <a:rPr sz="2400" b="1" spc="-80" dirty="0">
                <a:solidFill>
                  <a:srgbClr val="FD99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D9900"/>
                </a:solidFill>
                <a:latin typeface="Arial"/>
                <a:cs typeface="Arial"/>
              </a:rPr>
              <a:t>Block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6567" y="1663576"/>
            <a:ext cx="9630156" cy="48728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F2F2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</TotalTime>
  <Words>1110</Words>
  <Application>Microsoft Office PowerPoint</Application>
  <PresentationFormat>Widescreen</PresentationFormat>
  <Paragraphs>154</Paragraphs>
  <Slides>35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Times New Roman</vt:lpstr>
      <vt:lpstr>Trebuchet MS</vt:lpstr>
      <vt:lpstr>Office Theme</vt:lpstr>
      <vt:lpstr>Seminar về Mô hình  của hệ thống tiền ảo</vt:lpstr>
      <vt:lpstr>Nội dung chính</vt:lpstr>
      <vt:lpstr>Tổng quan về Tiền ảo Lịch sử phát triển</vt:lpstr>
      <vt:lpstr>Tổng quan về Tiền ảo</vt:lpstr>
      <vt:lpstr>Tổng quan về Blockchain</vt:lpstr>
      <vt:lpstr>Tổng quan về Blockchain</vt:lpstr>
      <vt:lpstr>Cấu trúc của</vt:lpstr>
      <vt:lpstr>Cấu trúc của Blockchain</vt:lpstr>
      <vt:lpstr>PowerPoint Presentation</vt:lpstr>
      <vt:lpstr>PowerPoint Presentation</vt:lpstr>
      <vt:lpstr>Cấu trúc của Blockchain</vt:lpstr>
      <vt:lpstr>Cấu trúc của Blockchain</vt:lpstr>
      <vt:lpstr>Cấu trúc của Blockchain</vt:lpstr>
      <vt:lpstr>Cấu trúc của Blockchain</vt:lpstr>
      <vt:lpstr>PowerPoint Presentation</vt:lpstr>
      <vt:lpstr>Cấu trúc của Blockchain</vt:lpstr>
      <vt:lpstr>Cấu trúc của Blockchain</vt:lpstr>
      <vt:lpstr>Cấu trúc của Blockchain</vt:lpstr>
      <vt:lpstr>Cơ chế của các hoạt động trong  Blockchain</vt:lpstr>
      <vt:lpstr>Cơ chế của các hoạt động trong Blockchain</vt:lpstr>
      <vt:lpstr>Cơ chế của các hoạt động trong Blockchain</vt:lpstr>
      <vt:lpstr>Cơ chế của các hoạt động trong Blockchain</vt:lpstr>
      <vt:lpstr>Cơ chế của các hoạt động trong Blockchain</vt:lpstr>
      <vt:lpstr>Cơ chế của các hoạt động trong Blockchain</vt:lpstr>
      <vt:lpstr>Cơ chế giao dịch</vt:lpstr>
      <vt:lpstr>Cơ chế của các hoạt động trong Blockchain</vt:lpstr>
      <vt:lpstr>Cơ chế giao dịch</vt:lpstr>
      <vt:lpstr>PowerPoint Presentation</vt:lpstr>
      <vt:lpstr>Cơ chế đào</vt:lpstr>
      <vt:lpstr>Cơ chế đào</vt:lpstr>
      <vt:lpstr>Cơ chế đào</vt:lpstr>
      <vt:lpstr>Cơ chế đào</vt:lpstr>
      <vt:lpstr>Cách để tạo ra một đồng tiền ảo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Phi Hùng Nguyễn</cp:lastModifiedBy>
  <cp:revision>7</cp:revision>
  <dcterms:created xsi:type="dcterms:W3CDTF">2019-06-01T04:24:31Z</dcterms:created>
  <dcterms:modified xsi:type="dcterms:W3CDTF">2019-06-13T10:05:27Z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2019-05-09T00:00:00Z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2019-06-01T00:00:00Z</vt:filetime>
  </property>
</Properties>
</file>